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58"/>
  </p:notesMasterIdLst>
  <p:sldIdLst>
    <p:sldId id="258" r:id="rId5"/>
    <p:sldId id="275" r:id="rId6"/>
    <p:sldId id="276" r:id="rId7"/>
    <p:sldId id="277" r:id="rId8"/>
    <p:sldId id="295" r:id="rId9"/>
    <p:sldId id="296" r:id="rId10"/>
    <p:sldId id="297" r:id="rId11"/>
    <p:sldId id="298" r:id="rId12"/>
    <p:sldId id="299" r:id="rId13"/>
    <p:sldId id="300" r:id="rId14"/>
    <p:sldId id="301" r:id="rId15"/>
    <p:sldId id="310" r:id="rId16"/>
    <p:sldId id="307" r:id="rId17"/>
    <p:sldId id="311" r:id="rId18"/>
    <p:sldId id="312" r:id="rId19"/>
    <p:sldId id="318" r:id="rId20"/>
    <p:sldId id="319" r:id="rId21"/>
    <p:sldId id="317" r:id="rId22"/>
    <p:sldId id="313" r:id="rId23"/>
    <p:sldId id="302" r:id="rId24"/>
    <p:sldId id="306" r:id="rId25"/>
    <p:sldId id="314" r:id="rId26"/>
    <p:sldId id="315" r:id="rId27"/>
    <p:sldId id="316" r:id="rId28"/>
    <p:sldId id="278" r:id="rId29"/>
    <p:sldId id="279" r:id="rId30"/>
    <p:sldId id="280" r:id="rId31"/>
    <p:sldId id="281" r:id="rId32"/>
    <p:sldId id="282" r:id="rId33"/>
    <p:sldId id="284" r:id="rId34"/>
    <p:sldId id="285" r:id="rId35"/>
    <p:sldId id="286" r:id="rId36"/>
    <p:sldId id="287" r:id="rId37"/>
    <p:sldId id="266" r:id="rId38"/>
    <p:sldId id="289" r:id="rId39"/>
    <p:sldId id="292" r:id="rId40"/>
    <p:sldId id="293" r:id="rId41"/>
    <p:sldId id="256" r:id="rId42"/>
    <p:sldId id="290" r:id="rId43"/>
    <p:sldId id="262" r:id="rId44"/>
    <p:sldId id="267" r:id="rId45"/>
    <p:sldId id="260" r:id="rId46"/>
    <p:sldId id="261" r:id="rId47"/>
    <p:sldId id="271" r:id="rId48"/>
    <p:sldId id="259" r:id="rId49"/>
    <p:sldId id="283" r:id="rId50"/>
    <p:sldId id="263" r:id="rId51"/>
    <p:sldId id="291" r:id="rId52"/>
    <p:sldId id="272" r:id="rId53"/>
    <p:sldId id="268" r:id="rId54"/>
    <p:sldId id="269" r:id="rId55"/>
    <p:sldId id="265" r:id="rId56"/>
    <p:sldId id="27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D390C-492F-4EB9-BDE4-6A411EF01583}" type="datetimeFigureOut">
              <a:rPr lang="en-IN" smtClean="0"/>
              <a:t>19-09-2021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327C3F-8D42-4C3D-96C6-9D6D7ADD9673}" type="slidenum">
              <a:rPr lang="en-IN" smtClean="0"/>
              <a:t>‹#›</a:t>
            </a:fld>
            <a:endParaRPr lang="en-IN"/>
          </a:p>
        </p:txBody>
      </p:sp>
    </p:spTree>
    <p:extLst>
      <p:ext uri="{BB962C8B-B14F-4D97-AF65-F5344CB8AC3E}">
        <p14:creationId xmlns:p14="http://schemas.microsoft.com/office/powerpoint/2010/main" val="1869961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95BB27C-FFD6-4A53-A126-470597E12B71}" type="slidenum">
              <a:rPr lang="en-US" altLang="en-US" smtClean="0"/>
              <a:pPr fontAlgn="base">
                <a:spcBef>
                  <a:spcPct val="0"/>
                </a:spcBef>
                <a:spcAft>
                  <a:spcPct val="0"/>
                </a:spcAft>
              </a:pPr>
              <a:t>9</a:t>
            </a:fld>
            <a:endParaRPr lang="en-US" altLang="en-US"/>
          </a:p>
        </p:txBody>
      </p:sp>
    </p:spTree>
    <p:extLst>
      <p:ext uri="{BB962C8B-B14F-4D97-AF65-F5344CB8AC3E}">
        <p14:creationId xmlns:p14="http://schemas.microsoft.com/office/powerpoint/2010/main" val="182379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327C3F-8D42-4C3D-96C6-9D6D7ADD9673}" type="slidenum">
              <a:rPr lang="en-IN" smtClean="0"/>
              <a:t>49</a:t>
            </a:fld>
            <a:endParaRPr lang="en-IN"/>
          </a:p>
        </p:txBody>
      </p:sp>
    </p:spTree>
    <p:extLst>
      <p:ext uri="{BB962C8B-B14F-4D97-AF65-F5344CB8AC3E}">
        <p14:creationId xmlns:p14="http://schemas.microsoft.com/office/powerpoint/2010/main" val="330475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a:p>
            <a:pPr eaLnBrk="1" hangingPunct="1">
              <a:spcBef>
                <a:spcPct val="0"/>
              </a:spcBef>
            </a:pPr>
            <a:endParaRPr lang="en-US" altLang="en-US"/>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660601-B66A-48EA-BBB5-C5C020C10FE1}" type="slidenum">
              <a:rPr lang="en-US" altLang="en-US" smtClean="0"/>
              <a:pPr fontAlgn="base">
                <a:spcBef>
                  <a:spcPct val="0"/>
                </a:spcBef>
                <a:spcAft>
                  <a:spcPct val="0"/>
                </a:spcAft>
              </a:pPr>
              <a:t>17</a:t>
            </a:fld>
            <a:endParaRPr lang="en-US" altLang="en-US"/>
          </a:p>
        </p:txBody>
      </p:sp>
    </p:spTree>
    <p:extLst>
      <p:ext uri="{BB962C8B-B14F-4D97-AF65-F5344CB8AC3E}">
        <p14:creationId xmlns:p14="http://schemas.microsoft.com/office/powerpoint/2010/main" val="2224506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D54435-30DE-494F-8D8A-81696BEA4892}" type="slidenum">
              <a:rPr lang="en-US" altLang="en-US" smtClean="0"/>
              <a:pPr fontAlgn="base">
                <a:spcBef>
                  <a:spcPct val="0"/>
                </a:spcBef>
                <a:spcAft>
                  <a:spcPct val="0"/>
                </a:spcAft>
              </a:pPr>
              <a:t>22</a:t>
            </a:fld>
            <a:endParaRPr lang="en-US" altLang="en-US"/>
          </a:p>
        </p:txBody>
      </p:sp>
    </p:spTree>
    <p:extLst>
      <p:ext uri="{BB962C8B-B14F-4D97-AF65-F5344CB8AC3E}">
        <p14:creationId xmlns:p14="http://schemas.microsoft.com/office/powerpoint/2010/main" val="49680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Pipeline is the mechanism used by the RISC processor to execute instructions at</a:t>
            </a:r>
            <a:br>
              <a:rPr lang="en-US" sz="1800" b="0" i="0" dirty="0">
                <a:solidFill>
                  <a:srgbClr val="000000"/>
                </a:solidFill>
                <a:effectLst/>
                <a:latin typeface="TimesNewRomanPSMT"/>
              </a:rPr>
            </a:br>
            <a:r>
              <a:rPr lang="en-US" sz="1800" b="0" i="0" dirty="0">
                <a:solidFill>
                  <a:srgbClr val="000000"/>
                </a:solidFill>
                <a:effectLst/>
                <a:latin typeface="TimesNewRomanPSMT"/>
              </a:rPr>
              <a:t>an increased speed. This pipeline mechanism speeds up execution by fetching the next</a:t>
            </a:r>
            <a:br>
              <a:rPr lang="en-US" sz="1800" b="0" i="0" dirty="0">
                <a:solidFill>
                  <a:srgbClr val="000000"/>
                </a:solidFill>
                <a:effectLst/>
                <a:latin typeface="TimesNewRomanPSMT"/>
              </a:rPr>
            </a:br>
            <a:r>
              <a:rPr lang="en-US" sz="1800" b="0" i="0" dirty="0">
                <a:solidFill>
                  <a:srgbClr val="000000"/>
                </a:solidFill>
                <a:effectLst/>
                <a:latin typeface="TimesNewRomanPSMT"/>
              </a:rPr>
              <a:t>instruction while other instructions are being decoded and executed</a:t>
            </a:r>
            <a:r>
              <a:rPr lang="en-US" dirty="0"/>
              <a:t> </a:t>
            </a:r>
            <a:br>
              <a:rPr lang="en-US" dirty="0"/>
            </a:br>
            <a:endParaRPr lang="en-IN" dirty="0"/>
          </a:p>
        </p:txBody>
      </p:sp>
      <p:sp>
        <p:nvSpPr>
          <p:cNvPr id="4" name="Slide Number Placeholder 3"/>
          <p:cNvSpPr>
            <a:spLocks noGrp="1"/>
          </p:cNvSpPr>
          <p:nvPr>
            <p:ph type="sldNum" sz="quarter" idx="5"/>
          </p:nvPr>
        </p:nvSpPr>
        <p:spPr/>
        <p:txBody>
          <a:bodyPr/>
          <a:lstStyle/>
          <a:p>
            <a:fld id="{F6327C3F-8D42-4C3D-96C6-9D6D7ADD9673}" type="slidenum">
              <a:rPr lang="en-IN" smtClean="0"/>
              <a:t>34</a:t>
            </a:fld>
            <a:endParaRPr lang="en-IN"/>
          </a:p>
        </p:txBody>
      </p:sp>
    </p:spTree>
    <p:extLst>
      <p:ext uri="{BB962C8B-B14F-4D97-AF65-F5344CB8AC3E}">
        <p14:creationId xmlns:p14="http://schemas.microsoft.com/office/powerpoint/2010/main" val="426425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327C3F-8D42-4C3D-96C6-9D6D7ADD9673}" type="slidenum">
              <a:rPr lang="en-IN" smtClean="0"/>
              <a:t>35</a:t>
            </a:fld>
            <a:endParaRPr lang="en-IN"/>
          </a:p>
        </p:txBody>
      </p:sp>
    </p:spTree>
    <p:extLst>
      <p:ext uri="{BB962C8B-B14F-4D97-AF65-F5344CB8AC3E}">
        <p14:creationId xmlns:p14="http://schemas.microsoft.com/office/powerpoint/2010/main" val="3214921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During the execution of an</a:t>
            </a:r>
            <a:br>
              <a:rPr lang="en-US" sz="1800" b="0" i="0" dirty="0">
                <a:solidFill>
                  <a:srgbClr val="000000"/>
                </a:solidFill>
                <a:effectLst/>
                <a:latin typeface="TimesNewRomanPSMT"/>
              </a:rPr>
            </a:br>
            <a:r>
              <a:rPr lang="en-US" sz="1800" b="0" i="0" dirty="0">
                <a:solidFill>
                  <a:srgbClr val="000000"/>
                </a:solidFill>
                <a:effectLst/>
                <a:latin typeface="TimesNewRomanPSMT"/>
              </a:rPr>
              <a:t>instruction ,the processor Fetches the instruction .It means loads an instruction from</a:t>
            </a:r>
            <a:br>
              <a:rPr lang="en-US" sz="1800" b="0" i="0" dirty="0">
                <a:solidFill>
                  <a:srgbClr val="000000"/>
                </a:solidFill>
                <a:effectLst/>
                <a:latin typeface="TimesNewRomanPSMT"/>
              </a:rPr>
            </a:br>
            <a:r>
              <a:rPr lang="en-US" sz="1800" b="0" i="0" dirty="0">
                <a:solidFill>
                  <a:srgbClr val="000000"/>
                </a:solidFill>
                <a:effectLst/>
                <a:latin typeface="TimesNewRomanPSMT"/>
              </a:rPr>
              <a:t>memory. And decodes the instruction </a:t>
            </a:r>
            <a:r>
              <a:rPr lang="en-US" sz="1800" b="0" i="0" dirty="0" err="1">
                <a:solidFill>
                  <a:srgbClr val="000000"/>
                </a:solidFill>
                <a:effectLst/>
                <a:latin typeface="TimesNewRomanPSMT"/>
              </a:rPr>
              <a:t>i.e</a:t>
            </a:r>
            <a:r>
              <a:rPr lang="en-US" sz="1800" b="0" i="0" dirty="0">
                <a:solidFill>
                  <a:srgbClr val="000000"/>
                </a:solidFill>
                <a:effectLst/>
                <a:latin typeface="TimesNewRomanPSMT"/>
              </a:rPr>
              <a:t> identifies the instruction to be executed and finally</a:t>
            </a:r>
            <a:br>
              <a:rPr lang="en-US" sz="1800" b="0" i="0" dirty="0">
                <a:solidFill>
                  <a:srgbClr val="000000"/>
                </a:solidFill>
                <a:effectLst/>
                <a:latin typeface="TimesNewRomanPSMT"/>
              </a:rPr>
            </a:br>
            <a:r>
              <a:rPr lang="en-US" sz="1800" b="0" i="0" dirty="0">
                <a:solidFill>
                  <a:srgbClr val="000000"/>
                </a:solidFill>
                <a:effectLst/>
                <a:latin typeface="TimesNewRomanPSMT"/>
              </a:rPr>
              <a:t>Executes the instruction and writes the result back to a register</a:t>
            </a:r>
            <a:r>
              <a:rPr lang="en-US" dirty="0"/>
              <a:t> </a:t>
            </a:r>
            <a:br>
              <a:rPr lang="en-US" dirty="0"/>
            </a:br>
            <a:endParaRPr lang="en-IN" dirty="0"/>
          </a:p>
        </p:txBody>
      </p:sp>
      <p:sp>
        <p:nvSpPr>
          <p:cNvPr id="4" name="Slide Number Placeholder 3"/>
          <p:cNvSpPr>
            <a:spLocks noGrp="1"/>
          </p:cNvSpPr>
          <p:nvPr>
            <p:ph type="sldNum" sz="quarter" idx="5"/>
          </p:nvPr>
        </p:nvSpPr>
        <p:spPr/>
        <p:txBody>
          <a:bodyPr/>
          <a:lstStyle/>
          <a:p>
            <a:fld id="{F6327C3F-8D42-4C3D-96C6-9D6D7ADD9673}" type="slidenum">
              <a:rPr lang="en-IN" smtClean="0"/>
              <a:t>41</a:t>
            </a:fld>
            <a:endParaRPr lang="en-IN"/>
          </a:p>
        </p:txBody>
      </p:sp>
    </p:spTree>
    <p:extLst>
      <p:ext uri="{BB962C8B-B14F-4D97-AF65-F5344CB8AC3E}">
        <p14:creationId xmlns:p14="http://schemas.microsoft.com/office/powerpoint/2010/main" val="235098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:PDF shared for ARM Intro – ARM processors Architecture</a:t>
            </a:r>
            <a:endParaRPr lang="en-IN" dirty="0"/>
          </a:p>
        </p:txBody>
      </p:sp>
      <p:sp>
        <p:nvSpPr>
          <p:cNvPr id="4" name="Slide Number Placeholder 3"/>
          <p:cNvSpPr>
            <a:spLocks noGrp="1"/>
          </p:cNvSpPr>
          <p:nvPr>
            <p:ph type="sldNum" sz="quarter" idx="5"/>
          </p:nvPr>
        </p:nvSpPr>
        <p:spPr/>
        <p:txBody>
          <a:bodyPr/>
          <a:lstStyle/>
          <a:p>
            <a:fld id="{F6327C3F-8D42-4C3D-96C6-9D6D7ADD9673}" type="slidenum">
              <a:rPr lang="en-IN" smtClean="0"/>
              <a:t>44</a:t>
            </a:fld>
            <a:endParaRPr lang="en-IN"/>
          </a:p>
        </p:txBody>
      </p:sp>
    </p:spTree>
    <p:extLst>
      <p:ext uri="{BB962C8B-B14F-4D97-AF65-F5344CB8AC3E}">
        <p14:creationId xmlns:p14="http://schemas.microsoft.com/office/powerpoint/2010/main" val="274156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in </a:t>
            </a:r>
            <a:r>
              <a:rPr lang="en-US" dirty="0" err="1"/>
              <a:t>Furber</a:t>
            </a:r>
            <a:endParaRPr lang="en-IN" dirty="0"/>
          </a:p>
        </p:txBody>
      </p:sp>
      <p:sp>
        <p:nvSpPr>
          <p:cNvPr id="4" name="Slide Number Placeholder 3"/>
          <p:cNvSpPr>
            <a:spLocks noGrp="1"/>
          </p:cNvSpPr>
          <p:nvPr>
            <p:ph type="sldNum" sz="quarter" idx="5"/>
          </p:nvPr>
        </p:nvSpPr>
        <p:spPr/>
        <p:txBody>
          <a:bodyPr/>
          <a:lstStyle/>
          <a:p>
            <a:fld id="{F6327C3F-8D42-4C3D-96C6-9D6D7ADD9673}" type="slidenum">
              <a:rPr lang="en-IN" smtClean="0"/>
              <a:t>45</a:t>
            </a:fld>
            <a:endParaRPr lang="en-IN"/>
          </a:p>
        </p:txBody>
      </p:sp>
    </p:spTree>
    <p:extLst>
      <p:ext uri="{BB962C8B-B14F-4D97-AF65-F5344CB8AC3E}">
        <p14:creationId xmlns:p14="http://schemas.microsoft.com/office/powerpoint/2010/main" val="4288919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given</a:t>
            </a:r>
            <a:endParaRPr lang="en-IN" dirty="0"/>
          </a:p>
        </p:txBody>
      </p:sp>
      <p:sp>
        <p:nvSpPr>
          <p:cNvPr id="4" name="Slide Number Placeholder 3"/>
          <p:cNvSpPr>
            <a:spLocks noGrp="1"/>
          </p:cNvSpPr>
          <p:nvPr>
            <p:ph type="sldNum" sz="quarter" idx="5"/>
          </p:nvPr>
        </p:nvSpPr>
        <p:spPr/>
        <p:txBody>
          <a:bodyPr/>
          <a:lstStyle/>
          <a:p>
            <a:fld id="{F6327C3F-8D42-4C3D-96C6-9D6D7ADD9673}" type="slidenum">
              <a:rPr lang="en-IN" smtClean="0"/>
              <a:t>47</a:t>
            </a:fld>
            <a:endParaRPr lang="en-IN"/>
          </a:p>
        </p:txBody>
      </p:sp>
    </p:spTree>
    <p:extLst>
      <p:ext uri="{BB962C8B-B14F-4D97-AF65-F5344CB8AC3E}">
        <p14:creationId xmlns:p14="http://schemas.microsoft.com/office/powerpoint/2010/main" val="378809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9C61763E-7197-47FD-991C-C2CF0E8860C7}" type="datetimeFigureOut">
              <a:rPr lang="en-IN" smtClean="0"/>
              <a:t>19-09-2021</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2B96AB91-6617-4B41-99B3-A4572FFA160C}"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8922274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61763E-7197-47FD-991C-C2CF0E8860C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96AB91-6617-4B41-99B3-A4572FFA160C}" type="slidenum">
              <a:rPr lang="en-IN" smtClean="0"/>
              <a:t>‹#›</a:t>
            </a:fld>
            <a:endParaRPr lang="en-IN"/>
          </a:p>
        </p:txBody>
      </p:sp>
    </p:spTree>
    <p:extLst>
      <p:ext uri="{BB962C8B-B14F-4D97-AF65-F5344CB8AC3E}">
        <p14:creationId xmlns:p14="http://schemas.microsoft.com/office/powerpoint/2010/main" val="1095153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9C61763E-7197-47FD-991C-C2CF0E8860C7}" type="datetimeFigureOut">
              <a:rPr lang="en-IN" smtClean="0"/>
              <a:t>19-09-2021</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2B96AB91-6617-4B41-99B3-A4572FFA160C}"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86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1FC6DDB-C45E-42B8-A0C4-C387852889FB}" type="slidenum">
              <a:rPr lang="en-US"/>
              <a:pPr>
                <a:defRPr/>
              </a:pPr>
              <a:t>‹#›</a:t>
            </a:fld>
            <a:endParaRPr lang="en-US"/>
          </a:p>
        </p:txBody>
      </p:sp>
    </p:spTree>
    <p:extLst>
      <p:ext uri="{BB962C8B-B14F-4D97-AF65-F5344CB8AC3E}">
        <p14:creationId xmlns:p14="http://schemas.microsoft.com/office/powerpoint/2010/main" val="3964486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43350"/>
            <a:ext cx="109728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8737600" y="6243638"/>
            <a:ext cx="2844800" cy="457200"/>
          </a:xfrm>
          <a:prstGeom prst="rect">
            <a:avLst/>
          </a:prstGeom>
        </p:spPr>
        <p:txBody>
          <a:bodyPr/>
          <a:lstStyle>
            <a:lvl1pPr>
              <a:defRPr/>
            </a:lvl1pPr>
          </a:lstStyle>
          <a:p>
            <a:fld id="{6FD233E9-C7D8-4CBA-BF56-859974C0F06B}" type="slidenum">
              <a:rPr lang="en-US"/>
              <a:pPr/>
              <a:t>‹#›</a:t>
            </a:fld>
            <a:endParaRPr lang="en-US"/>
          </a:p>
        </p:txBody>
      </p:sp>
      <p:sp>
        <p:nvSpPr>
          <p:cNvPr id="6" name="Date Placeholder 5"/>
          <p:cNvSpPr>
            <a:spLocks noGrp="1"/>
          </p:cNvSpPr>
          <p:nvPr>
            <p:ph type="dt" sz="half" idx="11"/>
          </p:nvPr>
        </p:nvSpPr>
        <p:spPr>
          <a:xfrm>
            <a:off x="609600" y="6243638"/>
            <a:ext cx="2844800" cy="457200"/>
          </a:xfrm>
          <a:prstGeom prst="rect">
            <a:avLst/>
          </a:prstGeom>
        </p:spPr>
        <p:txBody>
          <a:bodyPr/>
          <a:lstStyle>
            <a:lvl1pPr>
              <a:defRPr/>
            </a:lvl1pPr>
          </a:lstStyle>
          <a:p>
            <a:endParaRPr lang="en-US"/>
          </a:p>
        </p:txBody>
      </p:sp>
      <p:sp>
        <p:nvSpPr>
          <p:cNvPr id="7" name="Footer Placeholder 6"/>
          <p:cNvSpPr>
            <a:spLocks noGrp="1"/>
          </p:cNvSpPr>
          <p:nvPr>
            <p:ph type="ftr" sz="quarter" idx="12"/>
          </p:nvPr>
        </p:nvSpPr>
        <p:spPr>
          <a:xfrm>
            <a:off x="4165600" y="6243638"/>
            <a:ext cx="3860800" cy="457200"/>
          </a:xfrm>
          <a:prstGeom prst="rect">
            <a:avLst/>
          </a:prstGeom>
        </p:spPr>
        <p:txBody>
          <a:bodyPr/>
          <a:lstStyle>
            <a:lvl1pPr>
              <a:defRPr/>
            </a:lvl1pPr>
          </a:lstStyle>
          <a:p>
            <a:r>
              <a:rPr lang="en-US"/>
              <a:t>Authors : Nemanja Perovic, nemanjaizbg@yahoo.com Prof. Dr. Veljko Milutinovic, vm@galeb.etf.bg.ac.yu</a:t>
            </a:r>
          </a:p>
        </p:txBody>
      </p:sp>
    </p:spTree>
    <p:extLst>
      <p:ext uri="{BB962C8B-B14F-4D97-AF65-F5344CB8AC3E}">
        <p14:creationId xmlns:p14="http://schemas.microsoft.com/office/powerpoint/2010/main" val="2409247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61763E-7197-47FD-991C-C2CF0E8860C7}" type="datetimeFigureOut">
              <a:rPr lang="en-IN" smtClean="0"/>
              <a:t>19-09-2021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96AB91-6617-4B41-99B3-A4572FFA160C}" type="slidenum">
              <a:rPr lang="en-IN" smtClean="0"/>
              <a:t>‹#›</a:t>
            </a:fld>
            <a:endParaRPr lang="en-IN"/>
          </a:p>
        </p:txBody>
      </p:sp>
    </p:spTree>
    <p:extLst>
      <p:ext uri="{BB962C8B-B14F-4D97-AF65-F5344CB8AC3E}">
        <p14:creationId xmlns:p14="http://schemas.microsoft.com/office/powerpoint/2010/main" val="203882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9C61763E-7197-47FD-991C-C2CF0E8860C7}" type="datetimeFigureOut">
              <a:rPr lang="en-IN" smtClean="0"/>
              <a:t>19-09-2021</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2B96AB91-6617-4B41-99B3-A4572FFA160C}"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244679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61763E-7197-47FD-991C-C2CF0E8860C7}" type="datetimeFigureOut">
              <a:rPr lang="en-IN" smtClean="0"/>
              <a:t>19-09-2021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96AB91-6617-4B41-99B3-A4572FFA160C}" type="slidenum">
              <a:rPr lang="en-IN" smtClean="0"/>
              <a:t>‹#›</a:t>
            </a:fld>
            <a:endParaRPr lang="en-IN"/>
          </a:p>
        </p:txBody>
      </p:sp>
    </p:spTree>
    <p:extLst>
      <p:ext uri="{BB962C8B-B14F-4D97-AF65-F5344CB8AC3E}">
        <p14:creationId xmlns:p14="http://schemas.microsoft.com/office/powerpoint/2010/main" val="186148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61763E-7197-47FD-991C-C2CF0E8860C7}" type="datetimeFigureOut">
              <a:rPr lang="en-IN" smtClean="0"/>
              <a:t>19-09-2021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96AB91-6617-4B41-99B3-A4572FFA160C}" type="slidenum">
              <a:rPr lang="en-IN" smtClean="0"/>
              <a:t>‹#›</a:t>
            </a:fld>
            <a:endParaRPr lang="en-IN"/>
          </a:p>
        </p:txBody>
      </p:sp>
    </p:spTree>
    <p:extLst>
      <p:ext uri="{BB962C8B-B14F-4D97-AF65-F5344CB8AC3E}">
        <p14:creationId xmlns:p14="http://schemas.microsoft.com/office/powerpoint/2010/main" val="3031588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61763E-7197-47FD-991C-C2CF0E8860C7}" type="datetimeFigureOut">
              <a:rPr lang="en-IN" smtClean="0"/>
              <a:t>19-09-2021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96AB91-6617-4B41-99B3-A4572FFA160C}" type="slidenum">
              <a:rPr lang="en-IN" smtClean="0"/>
              <a:t>‹#›</a:t>
            </a:fld>
            <a:endParaRPr lang="en-IN"/>
          </a:p>
        </p:txBody>
      </p:sp>
    </p:spTree>
    <p:extLst>
      <p:ext uri="{BB962C8B-B14F-4D97-AF65-F5344CB8AC3E}">
        <p14:creationId xmlns:p14="http://schemas.microsoft.com/office/powerpoint/2010/main" val="3497503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9C61763E-7197-47FD-991C-C2CF0E8860C7}" type="datetimeFigureOut">
              <a:rPr lang="en-IN" smtClean="0"/>
              <a:t>19-09-2021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96AB91-6617-4B41-99B3-A4572FFA160C}" type="slidenum">
              <a:rPr lang="en-IN" smtClean="0"/>
              <a:t>‹#›</a:t>
            </a:fld>
            <a:endParaRPr lang="en-IN"/>
          </a:p>
        </p:txBody>
      </p:sp>
    </p:spTree>
    <p:extLst>
      <p:ext uri="{BB962C8B-B14F-4D97-AF65-F5344CB8AC3E}">
        <p14:creationId xmlns:p14="http://schemas.microsoft.com/office/powerpoint/2010/main" val="2473654983"/>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9C61763E-7197-47FD-991C-C2CF0E8860C7}" type="datetimeFigureOut">
              <a:rPr lang="en-IN" smtClean="0"/>
              <a:t>19-09-2021</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2B96AB91-6617-4B41-99B3-A4572FFA160C}" type="slidenum">
              <a:rPr lang="en-IN" smtClean="0"/>
              <a:t>‹#›</a:t>
            </a:fld>
            <a:endParaRPr lang="en-IN"/>
          </a:p>
        </p:txBody>
      </p:sp>
    </p:spTree>
    <p:extLst>
      <p:ext uri="{BB962C8B-B14F-4D97-AF65-F5344CB8AC3E}">
        <p14:creationId xmlns:p14="http://schemas.microsoft.com/office/powerpoint/2010/main" val="285840932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9C61763E-7197-47FD-991C-C2CF0E8860C7}" type="datetimeFigureOut">
              <a:rPr lang="en-IN" smtClean="0"/>
              <a:t>19-09-2021</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2B96AB91-6617-4B41-99B3-A4572FFA160C}" type="slidenum">
              <a:rPr lang="en-IN" smtClean="0"/>
              <a:t>‹#›</a:t>
            </a:fld>
            <a:endParaRPr lang="en-IN"/>
          </a:p>
        </p:txBody>
      </p:sp>
    </p:spTree>
    <p:extLst>
      <p:ext uri="{BB962C8B-B14F-4D97-AF65-F5344CB8AC3E}">
        <p14:creationId xmlns:p14="http://schemas.microsoft.com/office/powerpoint/2010/main" val="909224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9C61763E-7197-47FD-991C-C2CF0E8860C7}" type="datetimeFigureOut">
              <a:rPr lang="en-IN" smtClean="0"/>
              <a:t>19-09-2021</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2B96AB91-6617-4B41-99B3-A4572FFA160C}"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42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cs typeface="Times New Roman" pitchFamily="18" charset="0"/>
              </a:rPr>
              <a:t>ARM Organization &amp; Implementation</a:t>
            </a:r>
            <a:br>
              <a:rPr lang="en-US" sz="4000" dirty="0">
                <a:cs typeface="Times New Roman" pitchFamily="18" charset="0"/>
              </a:rPr>
            </a:br>
            <a:endParaRPr lang="en-IN"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312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idx="1"/>
          </p:nvPr>
        </p:nvSpPr>
        <p:spPr>
          <a:xfrm>
            <a:off x="1917363" y="2308135"/>
            <a:ext cx="6683711" cy="3878083"/>
          </a:xfrm>
        </p:spPr>
        <p:txBody>
          <a:bodyPr/>
          <a:lstStyle/>
          <a:p>
            <a:pPr eaLnBrk="1" hangingPunct="1">
              <a:spcBef>
                <a:spcPct val="30000"/>
              </a:spcBef>
            </a:pPr>
            <a:r>
              <a:rPr lang="en-US" altLang="en-US" sz="2600" dirty="0">
                <a:latin typeface="Arial" panose="020B0604020202020204" pitchFamily="34" charset="0"/>
              </a:rPr>
              <a:t>Big </a:t>
            </a:r>
            <a:r>
              <a:rPr lang="en-US" altLang="en-US" sz="2600" dirty="0" err="1">
                <a:latin typeface="Arial" panose="020B0604020202020204" pitchFamily="34" charset="0"/>
              </a:rPr>
              <a:t>endian</a:t>
            </a:r>
            <a:r>
              <a:rPr lang="en-US" altLang="en-US" sz="2600" dirty="0">
                <a:latin typeface="Arial" panose="020B0604020202020204" pitchFamily="34" charset="0"/>
              </a:rPr>
              <a:t>:</a:t>
            </a:r>
            <a:endParaRPr lang="en-US" altLang="en-US" sz="2700" dirty="0">
              <a:latin typeface="Arial" panose="020B0604020202020204" pitchFamily="34" charset="0"/>
            </a:endParaRPr>
          </a:p>
          <a:p>
            <a:pPr lvl="1" eaLnBrk="1" hangingPunct="1"/>
            <a:r>
              <a:rPr lang="en-US" altLang="en-US" dirty="0"/>
              <a:t>Is more natural.</a:t>
            </a:r>
          </a:p>
          <a:p>
            <a:pPr lvl="1" eaLnBrk="1" hangingPunct="1"/>
            <a:r>
              <a:rPr lang="en-US" altLang="en-US" dirty="0"/>
              <a:t>The sign of the number can be determined by looking at the byte at address offset 0.</a:t>
            </a:r>
          </a:p>
          <a:p>
            <a:pPr lvl="1" eaLnBrk="1" hangingPunct="1"/>
            <a:r>
              <a:rPr lang="en-US" altLang="en-US" dirty="0"/>
              <a:t>Strings and integers are stored in the same order.</a:t>
            </a:r>
          </a:p>
          <a:p>
            <a:pPr eaLnBrk="1" hangingPunct="1">
              <a:spcBef>
                <a:spcPct val="30000"/>
              </a:spcBef>
            </a:pPr>
            <a:r>
              <a:rPr lang="en-US" altLang="en-US" sz="2700" dirty="0">
                <a:latin typeface="Arial" panose="020B0604020202020204" pitchFamily="34" charset="0"/>
              </a:rPr>
              <a:t>Little </a:t>
            </a:r>
            <a:r>
              <a:rPr lang="en-US" altLang="en-US" sz="2700" dirty="0" err="1">
                <a:latin typeface="Arial" panose="020B0604020202020204" pitchFamily="34" charset="0"/>
              </a:rPr>
              <a:t>endian</a:t>
            </a:r>
            <a:r>
              <a:rPr lang="en-US" altLang="en-US" sz="2700" dirty="0">
                <a:latin typeface="Arial" panose="020B0604020202020204" pitchFamily="34" charset="0"/>
              </a:rPr>
              <a:t>:</a:t>
            </a:r>
          </a:p>
          <a:p>
            <a:pPr lvl="1" eaLnBrk="1" hangingPunct="1"/>
            <a:r>
              <a:rPr lang="en-US" altLang="en-US" dirty="0"/>
              <a:t>Conversion from a 16-bit integer address to a 32-bit integer address does not require any arithmetic.</a:t>
            </a:r>
          </a:p>
          <a:p>
            <a:pPr eaLnBrk="1" hangingPunct="1"/>
            <a:endParaRPr lang="en-US" altLang="en-US" dirty="0"/>
          </a:p>
        </p:txBody>
      </p:sp>
      <p:sp>
        <p:nvSpPr>
          <p:cNvPr id="4" name="Date Placeholder 3"/>
          <p:cNvSpPr>
            <a:spLocks noGrp="1"/>
          </p:cNvSpPr>
          <p:nvPr>
            <p:ph type="dt" sz="quarter" idx="10"/>
          </p:nvPr>
        </p:nvSpPr>
        <p:spPr/>
        <p:txBody>
          <a:bodyPr/>
          <a:lstStyle/>
          <a:p>
            <a:pPr>
              <a:defRPr/>
            </a:pPr>
            <a:fld id="{5F416E27-3FE9-4D1E-B7DC-67381315341E}" type="datetime1">
              <a:rPr lang="en-US"/>
              <a:pPr>
                <a:defRPr/>
              </a:pPr>
              <a:t>9/19/2021</a:t>
            </a:fld>
            <a:endParaRPr lang="en-US"/>
          </a:p>
        </p:txBody>
      </p:sp>
      <p:pic>
        <p:nvPicPr>
          <p:cNvPr id="20486"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9518" y="507006"/>
            <a:ext cx="3390476" cy="406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Embedded Systems</a:t>
            </a:r>
          </a:p>
        </p:txBody>
      </p:sp>
      <p:sp>
        <p:nvSpPr>
          <p:cNvPr id="10" name="Title 1">
            <a:extLst>
              <a:ext uri="{FF2B5EF4-FFF2-40B4-BE49-F238E27FC236}">
                <a16:creationId xmlns:a16="http://schemas.microsoft.com/office/drawing/2014/main" id="{73D2178A-E1EE-4F6D-ACE4-FE58BA304CFF}"/>
              </a:ext>
            </a:extLst>
          </p:cNvPr>
          <p:cNvSpPr txBox="1">
            <a:spLocks/>
          </p:cNvSpPr>
          <p:nvPr/>
        </p:nvSpPr>
        <p:spPr>
          <a:xfrm>
            <a:off x="3086100" y="720745"/>
            <a:ext cx="8770571" cy="1560716"/>
          </a:xfrm>
          <a:prstGeom prst="rect">
            <a:avLst/>
          </a:prstGeom>
        </p:spPr>
        <p:txBody>
          <a:bodyPr vert="horz" lIns="91440" tIns="45720" rIns="91440" bIns="45720" rtlCol="0" anchor="t">
            <a:normAutofit/>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altLang="en-US"/>
              <a:t>Contd.,</a:t>
            </a:r>
            <a:endParaRPr lang="en-US" altLang="en-US" dirty="0"/>
          </a:p>
        </p:txBody>
      </p:sp>
    </p:spTree>
    <p:extLst>
      <p:ext uri="{BB962C8B-B14F-4D97-AF65-F5344CB8AC3E}">
        <p14:creationId xmlns:p14="http://schemas.microsoft.com/office/powerpoint/2010/main" val="322574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a:t>Contd.,</a:t>
            </a:r>
          </a:p>
        </p:txBody>
      </p:sp>
      <p:sp>
        <p:nvSpPr>
          <p:cNvPr id="21507" name="Content Placeholder 2"/>
          <p:cNvSpPr>
            <a:spLocks noGrp="1"/>
          </p:cNvSpPr>
          <p:nvPr>
            <p:ph idx="1"/>
          </p:nvPr>
        </p:nvSpPr>
        <p:spPr/>
        <p:txBody>
          <a:bodyPr/>
          <a:lstStyle/>
          <a:p>
            <a:pPr eaLnBrk="1" hangingPunct="1"/>
            <a:r>
              <a:rPr lang="en-US" altLang="en-US"/>
              <a:t>Examples of </a:t>
            </a:r>
            <a:r>
              <a:rPr lang="en-US" altLang="en-US" b="1"/>
              <a:t>Little Endian</a:t>
            </a:r>
          </a:p>
          <a:p>
            <a:pPr lvl="1" eaLnBrk="1" hangingPunct="1"/>
            <a:r>
              <a:rPr lang="en-US" altLang="en-US"/>
              <a:t>BMP</a:t>
            </a:r>
          </a:p>
          <a:p>
            <a:pPr lvl="1" eaLnBrk="1" hangingPunct="1"/>
            <a:r>
              <a:rPr lang="en-US" altLang="en-US"/>
              <a:t>RTF</a:t>
            </a:r>
          </a:p>
          <a:p>
            <a:pPr lvl="1" eaLnBrk="1" hangingPunct="1"/>
            <a:r>
              <a:rPr lang="en-US" altLang="en-US"/>
              <a:t>MSPaint</a:t>
            </a:r>
          </a:p>
          <a:p>
            <a:pPr eaLnBrk="1" hangingPunct="1"/>
            <a:r>
              <a:rPr lang="en-US" altLang="en-US"/>
              <a:t>Examples of </a:t>
            </a:r>
            <a:r>
              <a:rPr lang="en-US" altLang="en-US" b="1"/>
              <a:t>Big Endian</a:t>
            </a:r>
          </a:p>
          <a:p>
            <a:pPr lvl="1" eaLnBrk="1" hangingPunct="1"/>
            <a:r>
              <a:rPr lang="en-US" altLang="en-US"/>
              <a:t>JPEG</a:t>
            </a:r>
          </a:p>
          <a:p>
            <a:pPr lvl="1" eaLnBrk="1" hangingPunct="1"/>
            <a:r>
              <a:rPr lang="en-US" altLang="en-US"/>
              <a:t>Adobe Photoshop</a:t>
            </a:r>
          </a:p>
          <a:p>
            <a:pPr lvl="1" eaLnBrk="1" hangingPunct="1"/>
            <a:r>
              <a:rPr lang="en-US" altLang="en-US"/>
              <a:t>MacPaint</a:t>
            </a:r>
          </a:p>
          <a:p>
            <a:pPr eaLnBrk="1" hangingPunct="1"/>
            <a:endParaRPr lang="en-US" altLang="en-US"/>
          </a:p>
        </p:txBody>
      </p:sp>
      <p:sp>
        <p:nvSpPr>
          <p:cNvPr id="4" name="Date Placeholder 3"/>
          <p:cNvSpPr>
            <a:spLocks noGrp="1"/>
          </p:cNvSpPr>
          <p:nvPr>
            <p:ph type="dt" sz="quarter" idx="10"/>
          </p:nvPr>
        </p:nvSpPr>
        <p:spPr/>
        <p:txBody>
          <a:bodyPr/>
          <a:lstStyle/>
          <a:p>
            <a:pPr>
              <a:defRPr/>
            </a:pPr>
            <a:fld id="{AC62A8FC-59B1-47BE-B1C9-32C60B93D5EE}"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3127873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508967" y="354565"/>
            <a:ext cx="10515600" cy="1325563"/>
          </a:xfrm>
        </p:spPr>
        <p:txBody>
          <a:bodyPr/>
          <a:lstStyle/>
          <a:p>
            <a:pPr eaLnBrk="1" hangingPunct="1"/>
            <a:r>
              <a:rPr lang="en-US" altLang="en-US" dirty="0"/>
              <a:t>Organization Vs. Architecture</a:t>
            </a:r>
          </a:p>
        </p:txBody>
      </p:sp>
      <p:sp>
        <p:nvSpPr>
          <p:cNvPr id="5123" name="Content Placeholder 2"/>
          <p:cNvSpPr>
            <a:spLocks noGrp="1"/>
          </p:cNvSpPr>
          <p:nvPr>
            <p:ph idx="1"/>
          </p:nvPr>
        </p:nvSpPr>
        <p:spPr>
          <a:xfrm>
            <a:off x="1604865" y="2248678"/>
            <a:ext cx="10419702" cy="5061373"/>
          </a:xfrm>
        </p:spPr>
        <p:txBody>
          <a:bodyPr>
            <a:normAutofit/>
          </a:bodyPr>
          <a:lstStyle/>
          <a:p>
            <a:pPr algn="just" eaLnBrk="1" hangingPunct="1"/>
            <a:r>
              <a:rPr lang="en-US" altLang="en-US" dirty="0">
                <a:solidFill>
                  <a:srgbClr val="FF0000"/>
                </a:solidFill>
              </a:rPr>
              <a:t>Architecture </a:t>
            </a:r>
          </a:p>
          <a:p>
            <a:pPr lvl="1" algn="just"/>
            <a:r>
              <a:rPr lang="en-US" altLang="en-US" dirty="0"/>
              <a:t>how various components in a computer are organized &amp; the design aspect of a computer.</a:t>
            </a:r>
          </a:p>
          <a:p>
            <a:pPr lvl="1" algn="just"/>
            <a:r>
              <a:rPr lang="en-US" altLang="en-US" dirty="0"/>
              <a:t>Describes </a:t>
            </a:r>
            <a:r>
              <a:rPr lang="en-US" altLang="en-US" dirty="0">
                <a:solidFill>
                  <a:srgbClr val="FF0000"/>
                </a:solidFill>
              </a:rPr>
              <a:t>users view of the computer</a:t>
            </a:r>
          </a:p>
          <a:p>
            <a:pPr lvl="1" algn="just"/>
            <a:r>
              <a:rPr lang="en-US" altLang="en-US" dirty="0" err="1"/>
              <a:t>Eg</a:t>
            </a:r>
            <a:r>
              <a:rPr lang="en-US" altLang="en-US" dirty="0"/>
              <a:t>: instruction set, visible registers, memory management table structures.</a:t>
            </a:r>
          </a:p>
          <a:p>
            <a:pPr algn="just" eaLnBrk="1" hangingPunct="1"/>
            <a:r>
              <a:rPr lang="en-US" altLang="en-US" dirty="0">
                <a:solidFill>
                  <a:srgbClr val="FF0000"/>
                </a:solidFill>
              </a:rPr>
              <a:t>Computer Organization </a:t>
            </a:r>
          </a:p>
          <a:p>
            <a:pPr lvl="1" algn="just"/>
            <a:r>
              <a:rPr lang="en-US" altLang="en-US" dirty="0"/>
              <a:t>is how features are implemented, typically hidden from the programmer. E.g. control signals, interfaces, memory technology etc.</a:t>
            </a:r>
          </a:p>
          <a:p>
            <a:pPr lvl="1" algn="just"/>
            <a:r>
              <a:rPr lang="en-US" altLang="en-US" dirty="0"/>
              <a:t>I.e., describes the </a:t>
            </a:r>
            <a:r>
              <a:rPr lang="en-US" altLang="en-US" dirty="0">
                <a:solidFill>
                  <a:srgbClr val="FF0000"/>
                </a:solidFill>
              </a:rPr>
              <a:t>user-invisible implementation </a:t>
            </a:r>
            <a:r>
              <a:rPr lang="en-US" altLang="en-US" dirty="0"/>
              <a:t>of architecture.  </a:t>
            </a:r>
          </a:p>
          <a:p>
            <a:pPr lvl="1" algn="just"/>
            <a:r>
              <a:rPr lang="en-US" altLang="en-US" dirty="0"/>
              <a:t>It is basically concerned with the way the hardware components operate and the way they are connected together to form the computer system.</a:t>
            </a:r>
          </a:p>
        </p:txBody>
      </p:sp>
      <p:sp>
        <p:nvSpPr>
          <p:cNvPr id="4" name="Date Placeholder 3"/>
          <p:cNvSpPr>
            <a:spLocks noGrp="1"/>
          </p:cNvSpPr>
          <p:nvPr>
            <p:ph type="dt" sz="quarter" idx="10"/>
          </p:nvPr>
        </p:nvSpPr>
        <p:spPr/>
        <p:txBody>
          <a:bodyPr/>
          <a:lstStyle/>
          <a:p>
            <a:pPr>
              <a:defRPr/>
            </a:pPr>
            <a:fld id="{15FE1334-68C0-4DB0-B3B0-5F6EDB809941}"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dirty="0"/>
              <a:t>Embedded Systems</a:t>
            </a:r>
          </a:p>
        </p:txBody>
      </p:sp>
    </p:spTree>
    <p:extLst>
      <p:ext uri="{BB962C8B-B14F-4D97-AF65-F5344CB8AC3E}">
        <p14:creationId xmlns:p14="http://schemas.microsoft.com/office/powerpoint/2010/main" val="155047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488233" y="681136"/>
            <a:ext cx="10515600" cy="1325563"/>
          </a:xfrm>
        </p:spPr>
        <p:txBody>
          <a:bodyPr/>
          <a:lstStyle/>
          <a:p>
            <a:pPr eaLnBrk="1" hangingPunct="1"/>
            <a:r>
              <a:rPr lang="en-US" altLang="en-US" dirty="0"/>
              <a:t>Organization Vs. Architecture</a:t>
            </a:r>
          </a:p>
        </p:txBody>
      </p:sp>
      <p:sp>
        <p:nvSpPr>
          <p:cNvPr id="5123" name="Content Placeholder 2"/>
          <p:cNvSpPr>
            <a:spLocks noGrp="1"/>
          </p:cNvSpPr>
          <p:nvPr>
            <p:ph idx="1"/>
          </p:nvPr>
        </p:nvSpPr>
        <p:spPr>
          <a:xfrm>
            <a:off x="2407298" y="2431832"/>
            <a:ext cx="8246282" cy="3287833"/>
          </a:xfrm>
        </p:spPr>
        <p:txBody>
          <a:bodyPr>
            <a:normAutofit/>
          </a:bodyPr>
          <a:lstStyle/>
          <a:p>
            <a:pPr algn="just" eaLnBrk="1" hangingPunct="1"/>
            <a:r>
              <a:rPr lang="en-US" altLang="en-US" dirty="0"/>
              <a:t>Architecture refers to how various components in a computer are organized &amp; the design aspect of a computer.</a:t>
            </a:r>
          </a:p>
          <a:p>
            <a:pPr algn="just" eaLnBrk="1" hangingPunct="1"/>
            <a:endParaRPr lang="en-US" altLang="en-US" dirty="0"/>
          </a:p>
          <a:p>
            <a:pPr algn="just" eaLnBrk="1" hangingPunct="1"/>
            <a:r>
              <a:rPr lang="en-US" altLang="en-US" dirty="0"/>
              <a:t>Computer Organization is how features are implemented, typically hidden from the programmer. E.g. control signals, interfaces, memory technology etc. </a:t>
            </a:r>
          </a:p>
          <a:p>
            <a:pPr lvl="1" algn="just"/>
            <a:r>
              <a:rPr lang="en-US" altLang="en-US" dirty="0"/>
              <a:t>It is basically concerned with the way the hardware components operate and the way they are connected together to form the computer system.</a:t>
            </a:r>
          </a:p>
        </p:txBody>
      </p:sp>
      <p:sp>
        <p:nvSpPr>
          <p:cNvPr id="4" name="Date Placeholder 3"/>
          <p:cNvSpPr>
            <a:spLocks noGrp="1"/>
          </p:cNvSpPr>
          <p:nvPr>
            <p:ph type="dt" sz="quarter" idx="10"/>
          </p:nvPr>
        </p:nvSpPr>
        <p:spPr/>
        <p:txBody>
          <a:bodyPr/>
          <a:lstStyle/>
          <a:p>
            <a:pPr>
              <a:defRPr/>
            </a:pPr>
            <a:fld id="{15FE1334-68C0-4DB0-B3B0-5F6EDB809941}"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338087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1195" y="1433079"/>
            <a:ext cx="6287564" cy="5034749"/>
          </a:xfrm>
        </p:spPr>
      </p:pic>
      <p:sp>
        <p:nvSpPr>
          <p:cNvPr id="5" name="Title 1"/>
          <p:cNvSpPr>
            <a:spLocks noGrp="1"/>
          </p:cNvSpPr>
          <p:nvPr>
            <p:ph type="title"/>
          </p:nvPr>
        </p:nvSpPr>
        <p:spPr>
          <a:xfrm>
            <a:off x="838200" y="365127"/>
            <a:ext cx="10515600" cy="1325563"/>
          </a:xfrm>
        </p:spPr>
        <p:txBody>
          <a:bodyPr>
            <a:normAutofit fontScale="90000"/>
          </a:bodyPr>
          <a:lstStyle/>
          <a:p>
            <a:r>
              <a:rPr lang="en-IN" b="1" dirty="0">
                <a:effectLst/>
              </a:rPr>
              <a:t>ARM Architecture</a:t>
            </a:r>
            <a:br>
              <a:rPr lang="en-IN" b="1" dirty="0">
                <a:effectLst/>
              </a:rPr>
            </a:br>
            <a:endParaRPr lang="en-IN" dirty="0"/>
          </a:p>
        </p:txBody>
      </p:sp>
      <p:sp>
        <p:nvSpPr>
          <p:cNvPr id="6" name="TextBox 5"/>
          <p:cNvSpPr txBox="1"/>
          <p:nvPr/>
        </p:nvSpPr>
        <p:spPr>
          <a:xfrm>
            <a:off x="6866629" y="771412"/>
            <a:ext cx="4958097" cy="1015663"/>
          </a:xfrm>
          <a:prstGeom prst="rect">
            <a:avLst/>
          </a:prstGeom>
          <a:noFill/>
        </p:spPr>
        <p:txBody>
          <a:bodyPr wrap="square" rtlCol="0">
            <a:spAutoFit/>
          </a:bodyPr>
          <a:lstStyle/>
          <a:p>
            <a:pPr algn="just"/>
            <a:r>
              <a:rPr lang="en-US" sz="2000" dirty="0"/>
              <a:t>CORE== processing unit or computing engine </a:t>
            </a:r>
          </a:p>
          <a:p>
            <a:pPr algn="just"/>
            <a:r>
              <a:rPr lang="en-US" sz="2000" dirty="0"/>
              <a:t>--this aspect is decided by the architecture, which represents basic design of processor</a:t>
            </a:r>
            <a:r>
              <a:rPr lang="en-US" dirty="0"/>
              <a:t>. </a:t>
            </a:r>
          </a:p>
        </p:txBody>
      </p:sp>
      <p:sp>
        <p:nvSpPr>
          <p:cNvPr id="7" name="TextBox 6"/>
          <p:cNvSpPr txBox="1"/>
          <p:nvPr/>
        </p:nvSpPr>
        <p:spPr>
          <a:xfrm>
            <a:off x="6840749" y="2104585"/>
            <a:ext cx="4972211" cy="707886"/>
          </a:xfrm>
          <a:prstGeom prst="rect">
            <a:avLst/>
          </a:prstGeom>
          <a:noFill/>
        </p:spPr>
        <p:txBody>
          <a:bodyPr wrap="square" rtlCol="0">
            <a:spAutoFit/>
          </a:bodyPr>
          <a:lstStyle/>
          <a:p>
            <a:pPr algn="just"/>
            <a:r>
              <a:rPr lang="en-US" sz="2000" dirty="0"/>
              <a:t>Unique feature of ARM as a company == it designs the core and licenses this IP to others</a:t>
            </a:r>
          </a:p>
        </p:txBody>
      </p:sp>
      <p:sp>
        <p:nvSpPr>
          <p:cNvPr id="8" name="TextBox 7"/>
          <p:cNvSpPr txBox="1"/>
          <p:nvPr/>
        </p:nvSpPr>
        <p:spPr>
          <a:xfrm>
            <a:off x="6771737" y="3151518"/>
            <a:ext cx="4908431" cy="1323439"/>
          </a:xfrm>
          <a:prstGeom prst="rect">
            <a:avLst/>
          </a:prstGeom>
          <a:noFill/>
        </p:spPr>
        <p:txBody>
          <a:bodyPr wrap="square" rtlCol="0">
            <a:spAutoFit/>
          </a:bodyPr>
          <a:lstStyle/>
          <a:p>
            <a:pPr algn="just"/>
            <a:r>
              <a:rPr lang="en-US" sz="2000" dirty="0"/>
              <a:t>This means that company does not ‘fabricate’ the chip, but sells only the design. </a:t>
            </a:r>
          </a:p>
          <a:p>
            <a:pPr algn="just"/>
            <a:r>
              <a:rPr lang="en-US" sz="2000" dirty="0"/>
              <a:t>This design is taken by licensee, who may or maynot add more features to the design</a:t>
            </a:r>
            <a:r>
              <a:rPr lang="en-US" dirty="0"/>
              <a:t>.</a:t>
            </a:r>
          </a:p>
        </p:txBody>
      </p:sp>
      <p:sp>
        <p:nvSpPr>
          <p:cNvPr id="10" name="TextBox 9"/>
          <p:cNvSpPr txBox="1"/>
          <p:nvPr/>
        </p:nvSpPr>
        <p:spPr>
          <a:xfrm>
            <a:off x="6728604" y="4801254"/>
            <a:ext cx="4908429" cy="707886"/>
          </a:xfrm>
          <a:prstGeom prst="rect">
            <a:avLst/>
          </a:prstGeom>
          <a:noFill/>
        </p:spPr>
        <p:txBody>
          <a:bodyPr wrap="square" rtlCol="0">
            <a:spAutoFit/>
          </a:bodyPr>
          <a:lstStyle/>
          <a:p>
            <a:pPr algn="just"/>
            <a:r>
              <a:rPr lang="en-US" sz="2000" dirty="0"/>
              <a:t>Different Ways of Selling IP: SOFT IP or Hard IP</a:t>
            </a:r>
          </a:p>
        </p:txBody>
      </p:sp>
    </p:spTree>
    <p:extLst>
      <p:ext uri="{BB962C8B-B14F-4D97-AF65-F5344CB8AC3E}">
        <p14:creationId xmlns:p14="http://schemas.microsoft.com/office/powerpoint/2010/main" val="171521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0515600" cy="1325563"/>
          </a:xfrm>
        </p:spPr>
        <p:txBody>
          <a:bodyPr>
            <a:normAutofit fontScale="90000"/>
          </a:bodyPr>
          <a:lstStyle/>
          <a:p>
            <a:r>
              <a:rPr lang="en-US" b="1" dirty="0"/>
              <a:t>The Key To ARM Is RISC</a:t>
            </a:r>
            <a:br>
              <a:rPr lang="en-US" b="1" dirty="0"/>
            </a:b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5738" y="1628827"/>
            <a:ext cx="5016500" cy="3810000"/>
          </a:xfrm>
        </p:spPr>
      </p:pic>
      <p:sp>
        <p:nvSpPr>
          <p:cNvPr id="5" name="Rectangle 4"/>
          <p:cNvSpPr/>
          <p:nvPr/>
        </p:nvSpPr>
        <p:spPr>
          <a:xfrm>
            <a:off x="5285510" y="677698"/>
            <a:ext cx="6712527" cy="1015663"/>
          </a:xfrm>
          <a:prstGeom prst="rect">
            <a:avLst/>
          </a:prstGeom>
        </p:spPr>
        <p:txBody>
          <a:bodyPr wrap="square">
            <a:spAutoFit/>
          </a:bodyPr>
          <a:lstStyle/>
          <a:p>
            <a:pPr algn="just"/>
            <a:r>
              <a:rPr lang="en-US" sz="2000" dirty="0">
                <a:solidFill>
                  <a:srgbClr val="0070C0"/>
                </a:solidFill>
              </a:rPr>
              <a:t>ARM is an acronym which stands for Advanced RISC Machine. In the name is another acronym (yes, nested acronyms!) which stands for Reduced Instruction Set Computing.</a:t>
            </a:r>
            <a:endParaRPr lang="en-IN" sz="2000" dirty="0">
              <a:solidFill>
                <a:srgbClr val="0070C0"/>
              </a:solidFill>
            </a:endParaRPr>
          </a:p>
        </p:txBody>
      </p:sp>
      <p:sp>
        <p:nvSpPr>
          <p:cNvPr id="6" name="Rectangle 5"/>
          <p:cNvSpPr/>
          <p:nvPr/>
        </p:nvSpPr>
        <p:spPr>
          <a:xfrm>
            <a:off x="5757554" y="1863902"/>
            <a:ext cx="6212775" cy="2585323"/>
          </a:xfrm>
          <a:prstGeom prst="rect">
            <a:avLst/>
          </a:prstGeom>
        </p:spPr>
        <p:txBody>
          <a:bodyPr wrap="square">
            <a:spAutoFit/>
          </a:bodyPr>
          <a:lstStyle/>
          <a:p>
            <a:pPr algn="just"/>
            <a:r>
              <a:rPr lang="en-US" dirty="0">
                <a:solidFill>
                  <a:srgbClr val="7030A0"/>
                </a:solidFill>
              </a:rPr>
              <a:t>RISC is, in its broadest form, a design philosophy for processors. It stems from a belief that a processor with a relatively simple instruction set will be more efficient than one which is more complex. </a:t>
            </a:r>
          </a:p>
          <a:p>
            <a:pPr algn="just"/>
            <a:endParaRPr lang="en-US" dirty="0">
              <a:solidFill>
                <a:srgbClr val="7030A0"/>
              </a:solidFill>
            </a:endParaRPr>
          </a:p>
          <a:p>
            <a:pPr algn="just"/>
            <a:r>
              <a:rPr lang="en-US" dirty="0">
                <a:solidFill>
                  <a:srgbClr val="7030A0"/>
                </a:solidFill>
              </a:rPr>
              <a:t>[The term originally came into use back in the 1980s with a research project called Berkeley RISC that investigated the possibilities of this approach to design and then created processors based on it].</a:t>
            </a:r>
            <a:endParaRPr lang="en-IN" dirty="0">
              <a:solidFill>
                <a:srgbClr val="7030A0"/>
              </a:solidFill>
            </a:endParaRPr>
          </a:p>
        </p:txBody>
      </p:sp>
      <p:sp>
        <p:nvSpPr>
          <p:cNvPr id="7" name="Rectangle 6"/>
          <p:cNvSpPr/>
          <p:nvPr/>
        </p:nvSpPr>
        <p:spPr>
          <a:xfrm>
            <a:off x="5544457" y="4809171"/>
            <a:ext cx="6096000" cy="1477328"/>
          </a:xfrm>
          <a:prstGeom prst="rect">
            <a:avLst/>
          </a:prstGeom>
        </p:spPr>
        <p:txBody>
          <a:bodyPr>
            <a:spAutoFit/>
          </a:bodyPr>
          <a:lstStyle/>
          <a:p>
            <a:pPr algn="just"/>
            <a:r>
              <a:rPr lang="en-US" dirty="0">
                <a:solidFill>
                  <a:schemeClr val="accent2">
                    <a:lumMod val="75000"/>
                  </a:schemeClr>
                </a:solidFill>
              </a:rPr>
              <a:t>All ARM processors are considered RISC designs, but this doesn’t mean much because RISC itself is simply an approach to design rather than a technological standard or processor architecture.  Still, a basic understanding of RISC properly frames ARM.</a:t>
            </a:r>
            <a:endParaRPr lang="en-IN" dirty="0">
              <a:solidFill>
                <a:schemeClr val="accent2">
                  <a:lumMod val="75000"/>
                </a:schemeClr>
              </a:solidFill>
            </a:endParaRPr>
          </a:p>
        </p:txBody>
      </p:sp>
    </p:spTree>
    <p:extLst>
      <p:ext uri="{BB962C8B-B14F-4D97-AF65-F5344CB8AC3E}">
        <p14:creationId xmlns:p14="http://schemas.microsoft.com/office/powerpoint/2010/main" val="280444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10515600" cy="1325563"/>
          </a:xfrm>
        </p:spPr>
        <p:txBody>
          <a:bodyPr rtlCol="0">
            <a:noAutofit/>
          </a:bodyPr>
          <a:lstStyle/>
          <a:p>
            <a:pPr eaLnBrk="1" fontAlgn="auto" hangingPunct="1">
              <a:spcAft>
                <a:spcPts val="0"/>
              </a:spcAft>
              <a:defRPr/>
            </a:pPr>
            <a:r>
              <a:rPr lang="en-US" sz="3200" dirty="0"/>
              <a:t>Contd., </a:t>
            </a:r>
            <a:br>
              <a:rPr lang="en-US" sz="3200" dirty="0"/>
            </a:br>
            <a:r>
              <a:rPr lang="en-US" sz="3200" dirty="0"/>
              <a:t>An Example.. </a:t>
            </a:r>
            <a:br>
              <a:rPr lang="en-US" sz="3200" dirty="0"/>
            </a:br>
            <a:r>
              <a:rPr lang="en-US" sz="3200" dirty="0"/>
              <a:t>Multiplying two numbers in memory</a:t>
            </a:r>
          </a:p>
        </p:txBody>
      </p:sp>
      <p:sp>
        <p:nvSpPr>
          <p:cNvPr id="4" name="Date Placeholder 3"/>
          <p:cNvSpPr>
            <a:spLocks noGrp="1"/>
          </p:cNvSpPr>
          <p:nvPr>
            <p:ph type="dt" sz="quarter" idx="10"/>
          </p:nvPr>
        </p:nvSpPr>
        <p:spPr/>
        <p:txBody>
          <a:bodyPr/>
          <a:lstStyle/>
          <a:p>
            <a:pPr>
              <a:defRPr/>
            </a:pPr>
            <a:fld id="{8530D9EE-0C55-4954-8F6B-9EF95B0057DD}" type="datetime1">
              <a:rPr lang="en-US"/>
              <a:pPr>
                <a:defRPr/>
              </a:pPr>
              <a:t>9/19/2021</a:t>
            </a:fld>
            <a:endParaRPr lang="en-US"/>
          </a:p>
        </p:txBody>
      </p:sp>
      <p:pic>
        <p:nvPicPr>
          <p:cNvPr id="23557" name="Picture 2" descr="http://cs.stanford.edu/people/eroberts/courses/soco/projects/risc/risccisc/options/memoryfig.gif"/>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8475663" y="1757363"/>
            <a:ext cx="3594100" cy="4764087"/>
          </a:xfrm>
          <a:noFill/>
        </p:spPr>
      </p:pic>
      <p:sp>
        <p:nvSpPr>
          <p:cNvPr id="23558" name="Rectangle 6"/>
          <p:cNvSpPr>
            <a:spLocks noChangeArrowheads="1"/>
          </p:cNvSpPr>
          <p:nvPr/>
        </p:nvSpPr>
        <p:spPr bwMode="auto">
          <a:xfrm>
            <a:off x="513183" y="2765425"/>
            <a:ext cx="7305869"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pPr>
            <a:r>
              <a:rPr lang="en-US" altLang="en-US" sz="1800" dirty="0">
                <a:solidFill>
                  <a:srgbClr val="000000"/>
                </a:solidFill>
              </a:rPr>
              <a:t>On the right is a diagram representing the storage scheme for a generic computer. </a:t>
            </a:r>
          </a:p>
          <a:p>
            <a:pPr algn="just" eaLnBrk="1" hangingPunct="1">
              <a:lnSpc>
                <a:spcPct val="100000"/>
              </a:lnSpc>
              <a:spcBef>
                <a:spcPct val="0"/>
              </a:spcBef>
            </a:pPr>
            <a:r>
              <a:rPr lang="en-US" altLang="en-US" sz="1800" dirty="0"/>
              <a:t>The main memory is divided into locations numbered from (row) 1: (column) 1 to (row) 6: (column) 4. </a:t>
            </a:r>
          </a:p>
          <a:p>
            <a:pPr algn="just" eaLnBrk="1" hangingPunct="1">
              <a:lnSpc>
                <a:spcPct val="100000"/>
              </a:lnSpc>
              <a:spcBef>
                <a:spcPct val="0"/>
              </a:spcBef>
            </a:pPr>
            <a:r>
              <a:rPr lang="en-US" altLang="en-US" sz="1800" dirty="0"/>
              <a:t>The execution unit is responsible for carrying out all computations.</a:t>
            </a:r>
          </a:p>
          <a:p>
            <a:pPr algn="just" eaLnBrk="1" hangingPunct="1">
              <a:lnSpc>
                <a:spcPct val="100000"/>
              </a:lnSpc>
              <a:spcBef>
                <a:spcPct val="0"/>
              </a:spcBef>
            </a:pPr>
            <a:r>
              <a:rPr lang="en-US" altLang="en-US" sz="1800" dirty="0"/>
              <a:t>However, the execution unit can only operate on data that has been loaded into one of the six registers (A, B, C, D, E, or F). </a:t>
            </a:r>
          </a:p>
          <a:p>
            <a:pPr algn="just" eaLnBrk="1" hangingPunct="1">
              <a:lnSpc>
                <a:spcPct val="100000"/>
              </a:lnSpc>
              <a:spcBef>
                <a:spcPct val="0"/>
              </a:spcBef>
            </a:pPr>
            <a:r>
              <a:rPr lang="en-US" altLang="en-US" sz="1800" b="1" dirty="0">
                <a:solidFill>
                  <a:srgbClr val="FF0000"/>
                </a:solidFill>
              </a:rPr>
              <a:t>Let's say we want to find the product of two numbers - one stored in location 2:3 and another stored in location 5:2 - and then store the product back in the location 2:3.</a:t>
            </a:r>
          </a:p>
        </p:txBody>
      </p:sp>
      <p:cxnSp>
        <p:nvCxnSpPr>
          <p:cNvPr id="9" name="Straight Arrow Connector 8"/>
          <p:cNvCxnSpPr/>
          <p:nvPr/>
        </p:nvCxnSpPr>
        <p:spPr>
          <a:xfrm>
            <a:off x="6584950" y="4025900"/>
            <a:ext cx="2763838" cy="18288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p:cNvCxnSpPr/>
          <p:nvPr/>
        </p:nvCxnSpPr>
        <p:spPr>
          <a:xfrm flipV="1">
            <a:off x="3581400" y="2765425"/>
            <a:ext cx="5029200" cy="1042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4995863" y="4676775"/>
            <a:ext cx="4243387" cy="809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Footer Placeholder 2"/>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2085207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0"/>
            <a:ext cx="10515600" cy="1325563"/>
          </a:xfrm>
        </p:spPr>
        <p:txBody>
          <a:bodyPr>
            <a:normAutofit fontScale="90000"/>
          </a:bodyPr>
          <a:lstStyle/>
          <a:p>
            <a:pPr eaLnBrk="1" hangingPunct="1"/>
            <a:r>
              <a:rPr lang="en-US" altLang="en-US" dirty="0"/>
              <a:t>Contd.,</a:t>
            </a:r>
            <a:br>
              <a:rPr lang="en-US" altLang="en-US" dirty="0"/>
            </a:br>
            <a:r>
              <a:rPr lang="en-US" altLang="en-US" b="1" u="sng" dirty="0"/>
              <a:t>THE CISC APPROACH</a:t>
            </a:r>
          </a:p>
        </p:txBody>
      </p:sp>
      <p:sp>
        <p:nvSpPr>
          <p:cNvPr id="4" name="Date Placeholder 3"/>
          <p:cNvSpPr>
            <a:spLocks noGrp="1"/>
          </p:cNvSpPr>
          <p:nvPr>
            <p:ph type="dt" sz="quarter" idx="10"/>
          </p:nvPr>
        </p:nvSpPr>
        <p:spPr/>
        <p:txBody>
          <a:bodyPr/>
          <a:lstStyle/>
          <a:p>
            <a:pPr>
              <a:defRPr/>
            </a:pPr>
            <a:fld id="{8762349B-CD4A-4018-8B52-7824906215EB}" type="datetime1">
              <a:rPr lang="en-US"/>
              <a:pPr>
                <a:defRPr/>
              </a:pPr>
              <a:t>9/19/2021</a:t>
            </a:fld>
            <a:endParaRPr lang="en-US"/>
          </a:p>
        </p:txBody>
      </p:sp>
      <p:pic>
        <p:nvPicPr>
          <p:cNvPr id="24581" name="Picture 2" descr="http://cs.stanford.edu/people/eroberts/courses/soco/projects/risc/risccisc/options/memoryfig.gif"/>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650759" y="0"/>
            <a:ext cx="3033568" cy="4019746"/>
          </a:xfrm>
          <a:noFill/>
        </p:spPr>
      </p:pic>
      <p:sp>
        <p:nvSpPr>
          <p:cNvPr id="24582" name="Rectangle 11"/>
          <p:cNvSpPr>
            <a:spLocks noChangeArrowheads="1"/>
          </p:cNvSpPr>
          <p:nvPr/>
        </p:nvSpPr>
        <p:spPr bwMode="auto">
          <a:xfrm>
            <a:off x="475861" y="2268698"/>
            <a:ext cx="56201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pPr>
            <a:r>
              <a:rPr lang="en-US" altLang="en-US" sz="1800" dirty="0">
                <a:solidFill>
                  <a:srgbClr val="000000"/>
                </a:solidFill>
              </a:rPr>
              <a:t>The primary goal of CISC architecture is to complete a task in as few lines of assembly as possible. </a:t>
            </a:r>
          </a:p>
        </p:txBody>
      </p:sp>
      <p:sp>
        <p:nvSpPr>
          <p:cNvPr id="24583" name="Rectangle 12"/>
          <p:cNvSpPr>
            <a:spLocks noChangeArrowheads="1"/>
          </p:cNvSpPr>
          <p:nvPr/>
        </p:nvSpPr>
        <p:spPr bwMode="auto">
          <a:xfrm>
            <a:off x="475860" y="2996454"/>
            <a:ext cx="555567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pPr>
            <a:r>
              <a:rPr lang="en-US" altLang="en-US" sz="1800" dirty="0">
                <a:solidFill>
                  <a:srgbClr val="000000"/>
                </a:solidFill>
              </a:rPr>
              <a:t>This is achieved by building processor hardware that is capable of understanding and executing a series of operations. For this particular task, a CISC processor would come prepared with a specific instruction (we'll call it "MULT")</a:t>
            </a:r>
          </a:p>
        </p:txBody>
      </p:sp>
      <p:sp>
        <p:nvSpPr>
          <p:cNvPr id="16" name="Rectangle 15"/>
          <p:cNvSpPr/>
          <p:nvPr/>
        </p:nvSpPr>
        <p:spPr>
          <a:xfrm>
            <a:off x="475859" y="4497084"/>
            <a:ext cx="5555671" cy="1754326"/>
          </a:xfrm>
          <a:prstGeom prst="rect">
            <a:avLst/>
          </a:prstGeom>
        </p:spPr>
        <p:txBody>
          <a:bodyPr wrap="square">
            <a:spAutoFit/>
          </a:bodyPr>
          <a:lstStyle/>
          <a:p>
            <a:pPr marL="285750" indent="-285750" algn="just" eaLnBrk="1" fontAlgn="auto" hangingPunct="1">
              <a:spcBef>
                <a:spcPts val="0"/>
              </a:spcBef>
              <a:spcAft>
                <a:spcPts val="0"/>
              </a:spcAft>
              <a:buFont typeface="Arial" panose="020B0604020202020204" pitchFamily="34" charset="0"/>
              <a:buChar char="•"/>
              <a:defRPr/>
            </a:pPr>
            <a:r>
              <a:rPr lang="en-US" dirty="0">
                <a:solidFill>
                  <a:srgbClr val="000000"/>
                </a:solidFill>
                <a:latin typeface="Calibri" panose="020F0502020204030204" pitchFamily="34" charset="0"/>
              </a:rPr>
              <a:t>When executed, this instruction loads the two values into separate registers, multiplies the operands in the execution unit, and then stores the product in the appropriate register. Thus, the entire task of multiplying two numbers can be completed with one instruction:</a:t>
            </a:r>
          </a:p>
        </p:txBody>
      </p:sp>
      <p:sp>
        <p:nvSpPr>
          <p:cNvPr id="24585" name="Rectangle 16"/>
          <p:cNvSpPr>
            <a:spLocks noChangeArrowheads="1"/>
          </p:cNvSpPr>
          <p:nvPr/>
        </p:nvSpPr>
        <p:spPr bwMode="auto">
          <a:xfrm>
            <a:off x="10215562" y="3005859"/>
            <a:ext cx="1976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dirty="0">
                <a:solidFill>
                  <a:srgbClr val="000000"/>
                </a:solidFill>
                <a:latin typeface="Courier New" panose="02070309020205020404" pitchFamily="49" charset="0"/>
              </a:rPr>
              <a:t>MULT 2:3, 5:2</a:t>
            </a:r>
            <a:endParaRPr lang="en-US" altLang="en-US" sz="1800" b="1" dirty="0"/>
          </a:p>
        </p:txBody>
      </p:sp>
      <p:cxnSp>
        <p:nvCxnSpPr>
          <p:cNvPr id="19" name="Straight Arrow Connector 18"/>
          <p:cNvCxnSpPr>
            <a:endCxn id="24585" idx="1"/>
          </p:cNvCxnSpPr>
          <p:nvPr/>
        </p:nvCxnSpPr>
        <p:spPr>
          <a:xfrm flipV="1">
            <a:off x="5486400" y="3190803"/>
            <a:ext cx="4729162" cy="1907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87" name="Rectangle 19"/>
          <p:cNvSpPr>
            <a:spLocks noChangeArrowheads="1"/>
          </p:cNvSpPr>
          <p:nvPr/>
        </p:nvSpPr>
        <p:spPr bwMode="auto">
          <a:xfrm>
            <a:off x="6442364" y="3980441"/>
            <a:ext cx="555567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pPr>
            <a:r>
              <a:rPr lang="en-US" altLang="en-US" sz="1800" dirty="0">
                <a:solidFill>
                  <a:srgbClr val="000000"/>
                </a:solidFill>
              </a:rPr>
              <a:t>MULT is what is known as a "complex instruction.“</a:t>
            </a:r>
          </a:p>
          <a:p>
            <a:pPr algn="just" eaLnBrk="1" hangingPunct="1">
              <a:lnSpc>
                <a:spcPct val="100000"/>
              </a:lnSpc>
              <a:spcBef>
                <a:spcPct val="0"/>
              </a:spcBef>
            </a:pPr>
            <a:r>
              <a:rPr lang="en-US" altLang="en-US" sz="1800" dirty="0">
                <a:solidFill>
                  <a:srgbClr val="000000"/>
                </a:solidFill>
              </a:rPr>
              <a:t>It operates directly on the computer's memory banks and does not require the programmer to explicitly call any loading or storing functions. </a:t>
            </a:r>
          </a:p>
          <a:p>
            <a:pPr algn="just" eaLnBrk="1" hangingPunct="1">
              <a:lnSpc>
                <a:spcPct val="100000"/>
              </a:lnSpc>
              <a:spcBef>
                <a:spcPct val="0"/>
              </a:spcBef>
            </a:pPr>
            <a:r>
              <a:rPr lang="en-US" altLang="en-US" sz="1800" dirty="0">
                <a:solidFill>
                  <a:srgbClr val="000000"/>
                </a:solidFill>
              </a:rPr>
              <a:t>It closely resembles a command in a higher level language</a:t>
            </a:r>
          </a:p>
        </p:txBody>
      </p:sp>
      <p:sp>
        <p:nvSpPr>
          <p:cNvPr id="24588" name="Rectangle 22"/>
          <p:cNvSpPr>
            <a:spLocks noChangeArrowheads="1"/>
          </p:cNvSpPr>
          <p:nvPr/>
        </p:nvSpPr>
        <p:spPr bwMode="auto">
          <a:xfrm>
            <a:off x="6096000" y="5802313"/>
            <a:ext cx="6096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en-US" sz="1600" b="1" dirty="0">
                <a:solidFill>
                  <a:srgbClr val="FF0000"/>
                </a:solidFill>
                <a:latin typeface="Verdana" panose="020B0604030504040204" pitchFamily="34" charset="0"/>
              </a:rPr>
              <a:t>Because the length of the code is relatively short, very little RAM is required to store instructions. </a:t>
            </a:r>
          </a:p>
          <a:p>
            <a:pPr eaLnBrk="1" hangingPunct="1">
              <a:lnSpc>
                <a:spcPct val="100000"/>
              </a:lnSpc>
              <a:spcBef>
                <a:spcPct val="0"/>
              </a:spcBef>
            </a:pPr>
            <a:r>
              <a:rPr lang="en-US" altLang="en-US" sz="1600" b="1" dirty="0">
                <a:solidFill>
                  <a:srgbClr val="FF0000"/>
                </a:solidFill>
                <a:latin typeface="Verdana" panose="020B0604030504040204" pitchFamily="34" charset="0"/>
              </a:rPr>
              <a:t>The emphasis is put on building complex instructions directly into the hardware</a:t>
            </a:r>
            <a:endParaRPr lang="en-US" altLang="en-US" sz="1600" b="1" dirty="0">
              <a:solidFill>
                <a:srgbClr val="FF0000"/>
              </a:solidFill>
            </a:endParaRPr>
          </a:p>
        </p:txBody>
      </p:sp>
      <p:sp>
        <p:nvSpPr>
          <p:cNvPr id="24589" name="TextBox 23"/>
          <p:cNvSpPr txBox="1">
            <a:spLocks noChangeArrowheads="1"/>
          </p:cNvSpPr>
          <p:nvPr/>
        </p:nvSpPr>
        <p:spPr bwMode="auto">
          <a:xfrm>
            <a:off x="7820025" y="5418138"/>
            <a:ext cx="195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b="1" u="sng" dirty="0"/>
              <a:t>Advantages:</a:t>
            </a:r>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2644830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a:t>Summarize…</a:t>
            </a:r>
          </a:p>
        </p:txBody>
      </p:sp>
      <p:pic>
        <p:nvPicPr>
          <p:cNvPr id="7" name="Content Placeholder 6"/>
          <p:cNvPicPr>
            <a:picLocks noGrp="1" noChangeAspect="1"/>
          </p:cNvPicPr>
          <p:nvPr>
            <p:ph idx="1"/>
          </p:nvPr>
        </p:nvPicPr>
        <p:blipFill>
          <a:blip r:embed="rId2" cstate="print"/>
          <a:stretch>
            <a:fillRect/>
          </a:stretch>
        </p:blipFill>
        <p:spPr>
          <a:xfrm>
            <a:off x="2173288" y="1690688"/>
            <a:ext cx="7845425" cy="4162425"/>
          </a:xfrm>
          <a:ln w="38100" cap="sq">
            <a:solidFill>
              <a:srgbClr val="000000"/>
            </a:solidFill>
            <a:miter lim="800000"/>
          </a:ln>
          <a:effectLst>
            <a:outerShdw blurRad="50800" dist="38100" dir="2700000" algn="tl" rotWithShape="0">
              <a:srgbClr val="000000">
                <a:alpha val="43000"/>
              </a:srgbClr>
            </a:outerShdw>
          </a:effectLst>
        </p:spPr>
      </p:pic>
      <p:sp>
        <p:nvSpPr>
          <p:cNvPr id="4" name="Date Placeholder 3"/>
          <p:cNvSpPr>
            <a:spLocks noGrp="1"/>
          </p:cNvSpPr>
          <p:nvPr>
            <p:ph type="dt" sz="quarter" idx="10"/>
          </p:nvPr>
        </p:nvSpPr>
        <p:spPr/>
        <p:txBody>
          <a:bodyPr/>
          <a:lstStyle/>
          <a:p>
            <a:pPr>
              <a:defRPr/>
            </a:pPr>
            <a:fld id="{671BBBFC-DEB8-4C69-AF96-EC3AC94A78A3}"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2415803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6750" y="1877331"/>
            <a:ext cx="9453605" cy="4615542"/>
          </a:xfrm>
        </p:spPr>
        <p:txBody>
          <a:bodyPr>
            <a:normAutofit/>
          </a:bodyPr>
          <a:lstStyle/>
          <a:p>
            <a:pPr algn="just"/>
            <a:endParaRPr lang="en-US" dirty="0"/>
          </a:p>
          <a:p>
            <a:pPr algn="just"/>
            <a:r>
              <a:rPr lang="en-US" dirty="0">
                <a:solidFill>
                  <a:schemeClr val="accent2">
                    <a:lumMod val="75000"/>
                  </a:schemeClr>
                </a:solidFill>
              </a:rPr>
              <a:t>ARM refers to itself as an architecture, which can cause a misunderstanding when compared to Intel.</a:t>
            </a:r>
          </a:p>
          <a:p>
            <a:pPr algn="just"/>
            <a:r>
              <a:rPr lang="en-US" dirty="0">
                <a:solidFill>
                  <a:srgbClr val="00B050"/>
                </a:solidFill>
              </a:rPr>
              <a:t>Intel gives every new chip design its own unique code and talks about each as a new architecture – even when there’s often many similarities and they all use the same instruction set (x86)</a:t>
            </a:r>
          </a:p>
          <a:p>
            <a:pPr algn="just"/>
            <a:r>
              <a:rPr lang="en-US" dirty="0">
                <a:solidFill>
                  <a:srgbClr val="C00000"/>
                </a:solidFill>
              </a:rPr>
              <a:t>ARM, on the other hand, treats its designs as an unbroken family. Updates are still a part of the ARM architecture. They’re just given a new version number.</a:t>
            </a:r>
          </a:p>
          <a:p>
            <a:pPr algn="just"/>
            <a:r>
              <a:rPr lang="en-US" dirty="0">
                <a:solidFill>
                  <a:srgbClr val="7030A0"/>
                </a:solidFill>
              </a:rPr>
              <a:t>The trait that’s most relevant to consumers is not the micro-architecture (the physical design of the chip) but instead the instruction set. </a:t>
            </a:r>
          </a:p>
        </p:txBody>
      </p:sp>
      <p:sp>
        <p:nvSpPr>
          <p:cNvPr id="4" name="Title 1"/>
          <p:cNvSpPr>
            <a:spLocks noGrp="1"/>
          </p:cNvSpPr>
          <p:nvPr>
            <p:ph type="title"/>
          </p:nvPr>
        </p:nvSpPr>
        <p:spPr>
          <a:xfrm>
            <a:off x="1900194" y="365127"/>
            <a:ext cx="9453606" cy="1325563"/>
          </a:xfrm>
        </p:spPr>
        <p:txBody>
          <a:bodyPr>
            <a:normAutofit fontScale="90000"/>
          </a:bodyPr>
          <a:lstStyle/>
          <a:p>
            <a:r>
              <a:rPr lang="en-IN" b="1" dirty="0"/>
              <a:t>ARM’s Business Is Different</a:t>
            </a:r>
            <a:br>
              <a:rPr lang="en-IN" b="1" dirty="0"/>
            </a:br>
            <a:br>
              <a:rPr lang="en-US" b="1" dirty="0"/>
            </a:br>
            <a:endParaRPr lang="en-IN" dirty="0"/>
          </a:p>
        </p:txBody>
      </p:sp>
    </p:spTree>
    <p:extLst>
      <p:ext uri="{BB962C8B-B14F-4D97-AF65-F5344CB8AC3E}">
        <p14:creationId xmlns:p14="http://schemas.microsoft.com/office/powerpoint/2010/main" val="336880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FD61C-F387-49FF-B76A-E4E12F683182}"/>
              </a:ext>
            </a:extLst>
          </p:cNvPr>
          <p:cNvPicPr>
            <a:picLocks noChangeAspect="1"/>
          </p:cNvPicPr>
          <p:nvPr/>
        </p:nvPicPr>
        <p:blipFill>
          <a:blip r:embed="rId2"/>
          <a:stretch>
            <a:fillRect/>
          </a:stretch>
        </p:blipFill>
        <p:spPr>
          <a:xfrm>
            <a:off x="2179242" y="894292"/>
            <a:ext cx="8774897" cy="4853366"/>
          </a:xfrm>
          <a:prstGeom prst="rect">
            <a:avLst/>
          </a:prstGeom>
        </p:spPr>
      </p:pic>
    </p:spTree>
    <p:extLst>
      <p:ext uri="{BB962C8B-B14F-4D97-AF65-F5344CB8AC3E}">
        <p14:creationId xmlns:p14="http://schemas.microsoft.com/office/powerpoint/2010/main" val="1838856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4389" y="1740866"/>
            <a:ext cx="10021596" cy="4622611"/>
          </a:xfrm>
        </p:spPr>
        <p:txBody>
          <a:bodyPr>
            <a:normAutofit/>
          </a:bodyPr>
          <a:lstStyle/>
          <a:p>
            <a:pPr algn="just"/>
            <a:r>
              <a:rPr lang="en-US" dirty="0">
                <a:solidFill>
                  <a:srgbClr val="FF0000"/>
                </a:solidFill>
              </a:rPr>
              <a:t>The instruction set </a:t>
            </a:r>
          </a:p>
          <a:p>
            <a:pPr lvl="1" algn="just"/>
            <a:r>
              <a:rPr lang="en-US" dirty="0"/>
              <a:t>is the basic set of capabilities and features a processor makes available to software. </a:t>
            </a:r>
          </a:p>
          <a:p>
            <a:pPr lvl="1" algn="just"/>
            <a:r>
              <a:rPr lang="en-US" dirty="0"/>
              <a:t>It determines what arithmetic can be used, how cache should be allocated and the order in which instructions should be executed. </a:t>
            </a:r>
          </a:p>
          <a:p>
            <a:pPr lvl="1" algn="just"/>
            <a:r>
              <a:rPr lang="en-US" dirty="0"/>
              <a:t>Software designed for one instruction set can’t be used on another unless it’s revised.</a:t>
            </a:r>
            <a:endParaRPr lang="en-IN" dirty="0"/>
          </a:p>
          <a:p>
            <a:pPr algn="just"/>
            <a:r>
              <a:rPr lang="en-US" dirty="0">
                <a:solidFill>
                  <a:srgbClr val="FF0000"/>
                </a:solidFill>
              </a:rPr>
              <a:t>Micro-architectures and instruction sets </a:t>
            </a:r>
          </a:p>
          <a:p>
            <a:pPr lvl="1" algn="just"/>
            <a:r>
              <a:rPr lang="en-US" dirty="0"/>
              <a:t>can’t be separated because the architecture is a physical expression of the instruction set.  </a:t>
            </a:r>
          </a:p>
          <a:p>
            <a:pPr algn="just"/>
            <a:r>
              <a:rPr lang="en-US" dirty="0"/>
              <a:t>This is why ARM-based processors tend to be small, efficient and relatively slow. </a:t>
            </a:r>
          </a:p>
          <a:p>
            <a:pPr algn="just"/>
            <a:r>
              <a:rPr lang="en-US" dirty="0"/>
              <a:t>The simple instruction set requires a small, simple design with fewer transistors. </a:t>
            </a:r>
          </a:p>
          <a:p>
            <a:pPr algn="just"/>
            <a:r>
              <a:rPr lang="en-US" dirty="0"/>
              <a:t>Transistors consume power and increase die size (which increases production cost), so having as few as possible is ideal when selecting a processor for a smart phone or tablet.</a:t>
            </a:r>
            <a:endParaRPr lang="en-IN" dirty="0"/>
          </a:p>
        </p:txBody>
      </p:sp>
    </p:spTree>
    <p:extLst>
      <p:ext uri="{BB962C8B-B14F-4D97-AF65-F5344CB8AC3E}">
        <p14:creationId xmlns:p14="http://schemas.microsoft.com/office/powerpoint/2010/main" val="201947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893408" y="460935"/>
            <a:ext cx="10515600" cy="1325563"/>
          </a:xfrm>
        </p:spPr>
        <p:txBody>
          <a:bodyPr/>
          <a:lstStyle/>
          <a:p>
            <a:pPr eaLnBrk="1" hangingPunct="1"/>
            <a:r>
              <a:rPr lang="en-US" altLang="en-US" dirty="0"/>
              <a:t>What is a computer system?</a:t>
            </a:r>
          </a:p>
        </p:txBody>
      </p:sp>
      <p:pic>
        <p:nvPicPr>
          <p:cNvPr id="4099"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933699" y="1423372"/>
            <a:ext cx="6819900" cy="4573588"/>
          </a:xfrm>
        </p:spPr>
      </p:pic>
      <p:sp>
        <p:nvSpPr>
          <p:cNvPr id="4" name="Date Placeholder 3"/>
          <p:cNvSpPr>
            <a:spLocks noGrp="1"/>
          </p:cNvSpPr>
          <p:nvPr>
            <p:ph type="dt" sz="quarter" idx="10"/>
          </p:nvPr>
        </p:nvSpPr>
        <p:spPr/>
        <p:txBody>
          <a:bodyPr/>
          <a:lstStyle/>
          <a:p>
            <a:pPr>
              <a:defRPr/>
            </a:pPr>
            <a:fld id="{3E6360EB-FBAB-435C-9910-BF25D490D91C}"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3941636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dirty="0"/>
              <a:t>Instruction Set Architecture</a:t>
            </a:r>
          </a:p>
        </p:txBody>
      </p:sp>
      <p:pic>
        <p:nvPicPr>
          <p:cNvPr id="819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848475" y="1847850"/>
            <a:ext cx="5106988" cy="3979863"/>
          </a:xfrm>
        </p:spPr>
      </p:pic>
      <p:sp>
        <p:nvSpPr>
          <p:cNvPr id="8196" name="Rectangle 4"/>
          <p:cNvSpPr>
            <a:spLocks noChangeArrowheads="1"/>
          </p:cNvSpPr>
          <p:nvPr/>
        </p:nvSpPr>
        <p:spPr bwMode="auto">
          <a:xfrm>
            <a:off x="475083" y="1476914"/>
            <a:ext cx="6096000" cy="183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spcBef>
                <a:spcPct val="30000"/>
              </a:spcBef>
              <a:buFontTx/>
              <a:buChar char="•"/>
            </a:pPr>
            <a:r>
              <a:rPr lang="en-US" altLang="zh-CN" sz="1800" dirty="0">
                <a:latin typeface="Arial" panose="020B0604020202020204" pitchFamily="34" charset="0"/>
              </a:rPr>
              <a:t>Serves as an </a:t>
            </a:r>
            <a:r>
              <a:rPr lang="en-US" altLang="zh-CN" sz="1800" dirty="0">
                <a:solidFill>
                  <a:srgbClr val="CC0000"/>
                </a:solidFill>
                <a:latin typeface="Arial" panose="020B0604020202020204" pitchFamily="34" charset="0"/>
              </a:rPr>
              <a:t>interface</a:t>
            </a:r>
            <a:r>
              <a:rPr lang="en-US" altLang="zh-CN" sz="1800" dirty="0">
                <a:latin typeface="Arial" panose="020B0604020202020204" pitchFamily="34" charset="0"/>
              </a:rPr>
              <a:t> between software and hardware.</a:t>
            </a:r>
          </a:p>
          <a:p>
            <a:pPr algn="just" eaLnBrk="1" hangingPunct="1">
              <a:spcBef>
                <a:spcPct val="30000"/>
              </a:spcBef>
              <a:buFontTx/>
              <a:buChar char="•"/>
            </a:pPr>
            <a:endParaRPr lang="en-US" altLang="zh-CN" sz="1800" dirty="0">
              <a:latin typeface="Arial" panose="020B0604020202020204" pitchFamily="34" charset="0"/>
            </a:endParaRPr>
          </a:p>
          <a:p>
            <a:pPr algn="just" eaLnBrk="1" hangingPunct="1">
              <a:spcBef>
                <a:spcPct val="30000"/>
              </a:spcBef>
              <a:buFontTx/>
              <a:buChar char="•"/>
            </a:pPr>
            <a:r>
              <a:rPr lang="en-US" altLang="zh-CN" sz="1800" dirty="0">
                <a:latin typeface="Arial" panose="020B0604020202020204" pitchFamily="34" charset="0"/>
              </a:rPr>
              <a:t>Provides a mechanism by which the software </a:t>
            </a:r>
            <a:r>
              <a:rPr lang="en-US" altLang="zh-CN" sz="1800" dirty="0">
                <a:solidFill>
                  <a:srgbClr val="CC0000"/>
                </a:solidFill>
                <a:latin typeface="Arial" panose="020B0604020202020204" pitchFamily="34" charset="0"/>
              </a:rPr>
              <a:t>tells the hardware what should be done (i.e. instructs the hardware to do the right thing) </a:t>
            </a:r>
          </a:p>
          <a:p>
            <a:pPr eaLnBrk="1" hangingPunct="1">
              <a:spcBef>
                <a:spcPct val="30000"/>
              </a:spcBef>
              <a:buFontTx/>
              <a:buChar char="•"/>
            </a:pPr>
            <a:endParaRPr lang="en-US" altLang="en-US" sz="1800" dirty="0"/>
          </a:p>
        </p:txBody>
      </p:sp>
      <p:sp>
        <p:nvSpPr>
          <p:cNvPr id="6" name="Date Placeholder 5"/>
          <p:cNvSpPr>
            <a:spLocks noGrp="1"/>
          </p:cNvSpPr>
          <p:nvPr>
            <p:ph type="dt" sz="quarter" idx="10"/>
          </p:nvPr>
        </p:nvSpPr>
        <p:spPr/>
        <p:txBody>
          <a:bodyPr/>
          <a:lstStyle/>
          <a:p>
            <a:pPr>
              <a:defRPr/>
            </a:pPr>
            <a:fld id="{B0E027E0-1EFB-4B53-90C2-5F9B2C535834}" type="datetime1">
              <a:rPr lang="en-US"/>
              <a:pPr>
                <a:defRPr/>
              </a:pPr>
              <a:t>9/19/2021</a:t>
            </a:fld>
            <a:endParaRPr lang="en-US"/>
          </a:p>
        </p:txBody>
      </p:sp>
      <p:pic>
        <p:nvPicPr>
          <p:cNvPr id="8199"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5" y="3352800"/>
            <a:ext cx="55816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301281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a:t>What is an instruction?</a:t>
            </a:r>
          </a:p>
        </p:txBody>
      </p:sp>
      <p:sp>
        <p:nvSpPr>
          <p:cNvPr id="6147" name="Content Placeholder 2"/>
          <p:cNvSpPr>
            <a:spLocks noGrp="1"/>
          </p:cNvSpPr>
          <p:nvPr>
            <p:ph idx="1"/>
          </p:nvPr>
        </p:nvSpPr>
        <p:spPr/>
        <p:txBody>
          <a:bodyPr/>
          <a:lstStyle/>
          <a:p>
            <a:pPr eaLnBrk="1" hangingPunct="1"/>
            <a:r>
              <a:rPr lang="en-US" altLang="en-US" dirty="0"/>
              <a:t>ADD A, B </a:t>
            </a:r>
          </a:p>
          <a:p>
            <a:pPr eaLnBrk="1" hangingPunct="1"/>
            <a:r>
              <a:rPr lang="en-US" altLang="en-US" dirty="0"/>
              <a:t>Here we tell the microprocessor to add the contents of two registers A and B. That is it! This forms the baseline! </a:t>
            </a:r>
          </a:p>
          <a:p>
            <a:pPr eaLnBrk="1" hangingPunct="1"/>
            <a:r>
              <a:rPr lang="en-US" altLang="en-US" dirty="0"/>
              <a:t>It is like you giving an order to your subordinate! It has to be obeyed!</a:t>
            </a:r>
          </a:p>
          <a:p>
            <a:pPr eaLnBrk="1" hangingPunct="1"/>
            <a:endParaRPr lang="en-US" altLang="en-US" dirty="0"/>
          </a:p>
          <a:p>
            <a:pPr eaLnBrk="1" hangingPunct="1"/>
            <a:endParaRPr lang="en-US" altLang="en-US" dirty="0"/>
          </a:p>
        </p:txBody>
      </p:sp>
      <p:sp>
        <p:nvSpPr>
          <p:cNvPr id="4" name="Date Placeholder 3"/>
          <p:cNvSpPr>
            <a:spLocks noGrp="1"/>
          </p:cNvSpPr>
          <p:nvPr>
            <p:ph type="dt" sz="quarter" idx="10"/>
          </p:nvPr>
        </p:nvSpPr>
        <p:spPr/>
        <p:txBody>
          <a:bodyPr/>
          <a:lstStyle/>
          <a:p>
            <a:pPr>
              <a:defRPr/>
            </a:pPr>
            <a:fld id="{B5A88EA3-8DF7-401E-A08E-FBDCF98D1021}"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794050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What do instructions provide?</a:t>
            </a: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a:t> Which operation to perform – </a:t>
            </a:r>
            <a:r>
              <a:rPr lang="en-US" dirty="0">
                <a:solidFill>
                  <a:srgbClr val="FF0000"/>
                </a:solidFill>
              </a:rPr>
              <a:t>add r0, r1, r3 // operation code </a:t>
            </a:r>
          </a:p>
          <a:p>
            <a:pPr eaLnBrk="1" fontAlgn="auto" hangingPunct="1">
              <a:spcAft>
                <a:spcPts val="0"/>
              </a:spcAft>
              <a:defRPr/>
            </a:pPr>
            <a:r>
              <a:rPr lang="en-US" dirty="0"/>
              <a:t> Where to find the operand or operands – </a:t>
            </a:r>
            <a:r>
              <a:rPr lang="en-US" dirty="0">
                <a:solidFill>
                  <a:srgbClr val="FF0000"/>
                </a:solidFill>
              </a:rPr>
              <a:t>add r0, r1, r3 // source operands </a:t>
            </a:r>
          </a:p>
          <a:p>
            <a:pPr eaLnBrk="1" fontAlgn="auto" hangingPunct="1">
              <a:spcAft>
                <a:spcPts val="0"/>
              </a:spcAft>
              <a:defRPr/>
            </a:pPr>
            <a:r>
              <a:rPr lang="en-US" dirty="0"/>
              <a:t> Place to store result – </a:t>
            </a:r>
            <a:r>
              <a:rPr lang="en-US" dirty="0">
                <a:solidFill>
                  <a:srgbClr val="FF0000"/>
                </a:solidFill>
              </a:rPr>
              <a:t>add r0, r1, r3 // destination </a:t>
            </a:r>
          </a:p>
          <a:p>
            <a:pPr eaLnBrk="1" fontAlgn="auto" hangingPunct="1">
              <a:spcAft>
                <a:spcPts val="0"/>
              </a:spcAft>
              <a:defRPr/>
            </a:pPr>
            <a:r>
              <a:rPr lang="en-US" dirty="0"/>
              <a:t> Location of next instruction – </a:t>
            </a:r>
            <a:r>
              <a:rPr lang="en-US" dirty="0">
                <a:solidFill>
                  <a:srgbClr val="FF0000"/>
                </a:solidFill>
              </a:rPr>
              <a:t>add r0, r1, r3 </a:t>
            </a:r>
            <a:r>
              <a:rPr lang="en-US" dirty="0" err="1">
                <a:solidFill>
                  <a:srgbClr val="FF0000"/>
                </a:solidFill>
              </a:rPr>
              <a:t>br</a:t>
            </a:r>
            <a:r>
              <a:rPr lang="en-US" dirty="0">
                <a:solidFill>
                  <a:srgbClr val="FF0000"/>
                </a:solidFill>
              </a:rPr>
              <a:t> </a:t>
            </a:r>
            <a:r>
              <a:rPr lang="en-US" dirty="0" err="1">
                <a:solidFill>
                  <a:srgbClr val="FF0000"/>
                </a:solidFill>
              </a:rPr>
              <a:t>endloop</a:t>
            </a:r>
            <a:endParaRPr lang="en-US" dirty="0">
              <a:solidFill>
                <a:srgbClr val="FF0000"/>
              </a:solidFill>
            </a:endParaRPr>
          </a:p>
        </p:txBody>
      </p:sp>
      <p:sp>
        <p:nvSpPr>
          <p:cNvPr id="4" name="Date Placeholder 3"/>
          <p:cNvSpPr>
            <a:spLocks noGrp="1"/>
          </p:cNvSpPr>
          <p:nvPr>
            <p:ph type="dt" sz="quarter" idx="10"/>
          </p:nvPr>
        </p:nvSpPr>
        <p:spPr/>
        <p:txBody>
          <a:bodyPr/>
          <a:lstStyle/>
          <a:p>
            <a:pPr>
              <a:defRPr/>
            </a:pPr>
            <a:fld id="{60836A21-4101-41F4-9B3A-AE8DF1CA5DE4}"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311751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15974-361F-488D-AFE0-A520D947A409}"/>
              </a:ext>
            </a:extLst>
          </p:cNvPr>
          <p:cNvPicPr>
            <a:picLocks noChangeAspect="1"/>
          </p:cNvPicPr>
          <p:nvPr/>
        </p:nvPicPr>
        <p:blipFill>
          <a:blip r:embed="rId2"/>
          <a:stretch>
            <a:fillRect/>
          </a:stretch>
        </p:blipFill>
        <p:spPr>
          <a:xfrm>
            <a:off x="2358937" y="473212"/>
            <a:ext cx="8856457" cy="5911576"/>
          </a:xfrm>
          <a:prstGeom prst="rect">
            <a:avLst/>
          </a:prstGeom>
        </p:spPr>
      </p:pic>
    </p:spTree>
    <p:extLst>
      <p:ext uri="{BB962C8B-B14F-4D97-AF65-F5344CB8AC3E}">
        <p14:creationId xmlns:p14="http://schemas.microsoft.com/office/powerpoint/2010/main" val="1882523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EF783D-1345-478B-90D6-CCA390E19B8F}"/>
              </a:ext>
            </a:extLst>
          </p:cNvPr>
          <p:cNvPicPr>
            <a:picLocks noChangeAspect="1"/>
          </p:cNvPicPr>
          <p:nvPr/>
        </p:nvPicPr>
        <p:blipFill>
          <a:blip r:embed="rId2"/>
          <a:stretch>
            <a:fillRect/>
          </a:stretch>
        </p:blipFill>
        <p:spPr>
          <a:xfrm>
            <a:off x="1020112" y="545841"/>
            <a:ext cx="10151776" cy="5206481"/>
          </a:xfrm>
          <a:prstGeom prst="rect">
            <a:avLst/>
          </a:prstGeom>
        </p:spPr>
      </p:pic>
    </p:spTree>
    <p:extLst>
      <p:ext uri="{BB962C8B-B14F-4D97-AF65-F5344CB8AC3E}">
        <p14:creationId xmlns:p14="http://schemas.microsoft.com/office/powerpoint/2010/main" val="2278877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1818C0-1D21-46B4-9E8E-2AA1EC0CEB68}"/>
              </a:ext>
            </a:extLst>
          </p:cNvPr>
          <p:cNvPicPr>
            <a:picLocks noChangeAspect="1"/>
          </p:cNvPicPr>
          <p:nvPr/>
        </p:nvPicPr>
        <p:blipFill>
          <a:blip r:embed="rId2"/>
          <a:stretch>
            <a:fillRect/>
          </a:stretch>
        </p:blipFill>
        <p:spPr>
          <a:xfrm>
            <a:off x="1019640" y="726927"/>
            <a:ext cx="10509166" cy="5404145"/>
          </a:xfrm>
          <a:prstGeom prst="rect">
            <a:avLst/>
          </a:prstGeom>
        </p:spPr>
      </p:pic>
    </p:spTree>
    <p:extLst>
      <p:ext uri="{BB962C8B-B14F-4D97-AF65-F5344CB8AC3E}">
        <p14:creationId xmlns:p14="http://schemas.microsoft.com/office/powerpoint/2010/main" val="3384874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BD8BBB-197D-4E07-9741-4A5EC2DB719F}"/>
              </a:ext>
            </a:extLst>
          </p:cNvPr>
          <p:cNvPicPr>
            <a:picLocks noChangeAspect="1"/>
          </p:cNvPicPr>
          <p:nvPr/>
        </p:nvPicPr>
        <p:blipFill>
          <a:blip r:embed="rId2"/>
          <a:stretch>
            <a:fillRect/>
          </a:stretch>
        </p:blipFill>
        <p:spPr>
          <a:xfrm>
            <a:off x="1838129" y="863851"/>
            <a:ext cx="9851131" cy="5130297"/>
          </a:xfrm>
          <a:prstGeom prst="rect">
            <a:avLst/>
          </a:prstGeom>
        </p:spPr>
      </p:pic>
    </p:spTree>
    <p:extLst>
      <p:ext uri="{BB962C8B-B14F-4D97-AF65-F5344CB8AC3E}">
        <p14:creationId xmlns:p14="http://schemas.microsoft.com/office/powerpoint/2010/main" val="2434429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E3E9B-49A1-4791-B821-B72CB1E30C95}"/>
              </a:ext>
            </a:extLst>
          </p:cNvPr>
          <p:cNvPicPr>
            <a:picLocks noChangeAspect="1"/>
          </p:cNvPicPr>
          <p:nvPr/>
        </p:nvPicPr>
        <p:blipFill>
          <a:blip r:embed="rId2"/>
          <a:stretch>
            <a:fillRect/>
          </a:stretch>
        </p:blipFill>
        <p:spPr>
          <a:xfrm>
            <a:off x="1632131" y="544713"/>
            <a:ext cx="9788537" cy="5665958"/>
          </a:xfrm>
          <a:prstGeom prst="rect">
            <a:avLst/>
          </a:prstGeom>
        </p:spPr>
      </p:pic>
    </p:spTree>
    <p:extLst>
      <p:ext uri="{BB962C8B-B14F-4D97-AF65-F5344CB8AC3E}">
        <p14:creationId xmlns:p14="http://schemas.microsoft.com/office/powerpoint/2010/main" val="89545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047DBC-0015-4998-B638-A4DD13CC84E8}"/>
              </a:ext>
            </a:extLst>
          </p:cNvPr>
          <p:cNvPicPr>
            <a:picLocks noChangeAspect="1"/>
          </p:cNvPicPr>
          <p:nvPr/>
        </p:nvPicPr>
        <p:blipFill>
          <a:blip r:embed="rId2"/>
          <a:stretch>
            <a:fillRect/>
          </a:stretch>
        </p:blipFill>
        <p:spPr>
          <a:xfrm>
            <a:off x="294465" y="247261"/>
            <a:ext cx="11603069" cy="6363478"/>
          </a:xfrm>
          <a:prstGeom prst="rect">
            <a:avLst/>
          </a:prstGeom>
        </p:spPr>
      </p:pic>
    </p:spTree>
    <p:extLst>
      <p:ext uri="{BB962C8B-B14F-4D97-AF65-F5344CB8AC3E}">
        <p14:creationId xmlns:p14="http://schemas.microsoft.com/office/powerpoint/2010/main" val="703020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CB97E-9C99-4417-B81E-02B2599A737B}"/>
              </a:ext>
            </a:extLst>
          </p:cNvPr>
          <p:cNvPicPr>
            <a:picLocks noChangeAspect="1"/>
          </p:cNvPicPr>
          <p:nvPr/>
        </p:nvPicPr>
        <p:blipFill>
          <a:blip r:embed="rId2"/>
          <a:stretch>
            <a:fillRect/>
          </a:stretch>
        </p:blipFill>
        <p:spPr>
          <a:xfrm>
            <a:off x="1018466" y="822799"/>
            <a:ext cx="10155067" cy="5212402"/>
          </a:xfrm>
          <a:prstGeom prst="rect">
            <a:avLst/>
          </a:prstGeom>
        </p:spPr>
      </p:pic>
    </p:spTree>
    <p:extLst>
      <p:ext uri="{BB962C8B-B14F-4D97-AF65-F5344CB8AC3E}">
        <p14:creationId xmlns:p14="http://schemas.microsoft.com/office/powerpoint/2010/main" val="3863992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1BD4C8-D94B-43BB-AD0F-72CD70494461}"/>
              </a:ext>
            </a:extLst>
          </p:cNvPr>
          <p:cNvPicPr>
            <a:picLocks noChangeAspect="1"/>
          </p:cNvPicPr>
          <p:nvPr/>
        </p:nvPicPr>
        <p:blipFill>
          <a:blip r:embed="rId2"/>
          <a:stretch>
            <a:fillRect/>
          </a:stretch>
        </p:blipFill>
        <p:spPr>
          <a:xfrm>
            <a:off x="1055026" y="415623"/>
            <a:ext cx="10745700" cy="6026753"/>
          </a:xfrm>
          <a:prstGeom prst="rect">
            <a:avLst/>
          </a:prstGeom>
        </p:spPr>
      </p:pic>
    </p:spTree>
    <p:extLst>
      <p:ext uri="{BB962C8B-B14F-4D97-AF65-F5344CB8AC3E}">
        <p14:creationId xmlns:p14="http://schemas.microsoft.com/office/powerpoint/2010/main" val="4113257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979E9-53C8-47A1-A266-19325C72511E}"/>
              </a:ext>
            </a:extLst>
          </p:cNvPr>
          <p:cNvPicPr>
            <a:picLocks noChangeAspect="1"/>
          </p:cNvPicPr>
          <p:nvPr/>
        </p:nvPicPr>
        <p:blipFill>
          <a:blip r:embed="rId2"/>
          <a:stretch>
            <a:fillRect/>
          </a:stretch>
        </p:blipFill>
        <p:spPr>
          <a:xfrm>
            <a:off x="3694923" y="857295"/>
            <a:ext cx="8132886" cy="5338232"/>
          </a:xfrm>
          <a:prstGeom prst="rect">
            <a:avLst/>
          </a:prstGeom>
        </p:spPr>
      </p:pic>
      <p:pic>
        <p:nvPicPr>
          <p:cNvPr id="5" name="Picture 4">
            <a:extLst>
              <a:ext uri="{FF2B5EF4-FFF2-40B4-BE49-F238E27FC236}">
                <a16:creationId xmlns:a16="http://schemas.microsoft.com/office/drawing/2014/main" id="{4453726E-3302-4B6A-9644-4AF39C0BE598}"/>
              </a:ext>
            </a:extLst>
          </p:cNvPr>
          <p:cNvPicPr>
            <a:picLocks noChangeAspect="1"/>
          </p:cNvPicPr>
          <p:nvPr/>
        </p:nvPicPr>
        <p:blipFill>
          <a:blip r:embed="rId3"/>
          <a:stretch>
            <a:fillRect/>
          </a:stretch>
        </p:blipFill>
        <p:spPr>
          <a:xfrm>
            <a:off x="364192" y="2400155"/>
            <a:ext cx="3200847" cy="2057687"/>
          </a:xfrm>
          <a:prstGeom prst="rect">
            <a:avLst/>
          </a:prstGeom>
        </p:spPr>
      </p:pic>
    </p:spTree>
    <p:extLst>
      <p:ext uri="{BB962C8B-B14F-4D97-AF65-F5344CB8AC3E}">
        <p14:creationId xmlns:p14="http://schemas.microsoft.com/office/powerpoint/2010/main" val="215210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87537-B4FD-42AD-A19D-42217DBE5055}"/>
              </a:ext>
            </a:extLst>
          </p:cNvPr>
          <p:cNvPicPr>
            <a:picLocks noChangeAspect="1"/>
          </p:cNvPicPr>
          <p:nvPr/>
        </p:nvPicPr>
        <p:blipFill>
          <a:blip r:embed="rId2"/>
          <a:stretch>
            <a:fillRect/>
          </a:stretch>
        </p:blipFill>
        <p:spPr>
          <a:xfrm>
            <a:off x="1099440" y="578498"/>
            <a:ext cx="9993120" cy="5701003"/>
          </a:xfrm>
          <a:prstGeom prst="rect">
            <a:avLst/>
          </a:prstGeom>
        </p:spPr>
      </p:pic>
    </p:spTree>
    <p:extLst>
      <p:ext uri="{BB962C8B-B14F-4D97-AF65-F5344CB8AC3E}">
        <p14:creationId xmlns:p14="http://schemas.microsoft.com/office/powerpoint/2010/main" val="1419033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br>
              <a:rPr lang="en-US" dirty="0"/>
            </a:br>
            <a:r>
              <a:rPr lang="en-US" dirty="0"/>
              <a:t>Pipeline Organization</a:t>
            </a:r>
          </a:p>
        </p:txBody>
      </p:sp>
      <p:sp>
        <p:nvSpPr>
          <p:cNvPr id="59395" name="Rectangle 3"/>
          <p:cNvSpPr>
            <a:spLocks noGrp="1" noChangeArrowheads="1"/>
          </p:cNvSpPr>
          <p:nvPr>
            <p:ph type="body" idx="1"/>
          </p:nvPr>
        </p:nvSpPr>
        <p:spPr/>
        <p:txBody>
          <a:bodyPr>
            <a:normAutofit lnSpcReduction="10000"/>
          </a:bodyPr>
          <a:lstStyle/>
          <a:p>
            <a:pPr>
              <a:buFont typeface="Wingdings" panose="05000000000000000000" pitchFamily="2" charset="2"/>
              <a:buChar char="v"/>
            </a:pPr>
            <a:r>
              <a:rPr lang="en-US" sz="2400" dirty="0">
                <a:latin typeface="Gill Sans MT" panose="020B0502020104020203" pitchFamily="34" charset="0"/>
              </a:rPr>
              <a:t>Increases speed :</a:t>
            </a:r>
          </a:p>
          <a:p>
            <a:pPr lvl="1">
              <a:buFont typeface="Wingdings" panose="05000000000000000000" pitchFamily="2" charset="2"/>
              <a:buChar char="ü"/>
            </a:pPr>
            <a:r>
              <a:rPr lang="en-US" sz="2200" dirty="0">
                <a:latin typeface="Gill Sans MT" panose="020B0502020104020203" pitchFamily="34" charset="0"/>
              </a:rPr>
              <a:t>Most instructions executed in single cycle</a:t>
            </a:r>
          </a:p>
          <a:p>
            <a:pPr>
              <a:spcBef>
                <a:spcPct val="50000"/>
              </a:spcBef>
              <a:buFont typeface="Wingdings" panose="05000000000000000000" pitchFamily="2" charset="2"/>
              <a:buChar char="v"/>
            </a:pPr>
            <a:r>
              <a:rPr lang="en-US" sz="2400" dirty="0">
                <a:latin typeface="Gill Sans MT" panose="020B0502020104020203" pitchFamily="34" charset="0"/>
              </a:rPr>
              <a:t>Versions:</a:t>
            </a:r>
          </a:p>
          <a:p>
            <a:pPr lvl="1">
              <a:spcBef>
                <a:spcPct val="40000"/>
              </a:spcBef>
              <a:buFont typeface="Wingdings" panose="05000000000000000000" pitchFamily="2" charset="2"/>
              <a:buChar char="ü"/>
            </a:pPr>
            <a:r>
              <a:rPr lang="en-US" sz="2400" dirty="0">
                <a:latin typeface="Gill Sans MT" panose="020B0502020104020203" pitchFamily="34" charset="0"/>
              </a:rPr>
              <a:t>3-stage (ARM7TDMI and earlier)</a:t>
            </a:r>
          </a:p>
          <a:p>
            <a:pPr lvl="1">
              <a:spcBef>
                <a:spcPct val="40000"/>
              </a:spcBef>
              <a:buFont typeface="Wingdings" panose="05000000000000000000" pitchFamily="2" charset="2"/>
              <a:buChar char="ü"/>
            </a:pPr>
            <a:r>
              <a:rPr lang="en-US" sz="2400" dirty="0">
                <a:latin typeface="Gill Sans MT" panose="020B0502020104020203" pitchFamily="34" charset="0"/>
              </a:rPr>
              <a:t>5-stage (ARMS, ARM9TDMI)</a:t>
            </a:r>
          </a:p>
          <a:p>
            <a:pPr lvl="1">
              <a:spcBef>
                <a:spcPct val="40000"/>
              </a:spcBef>
              <a:buFont typeface="Wingdings" panose="05000000000000000000" pitchFamily="2" charset="2"/>
              <a:buChar char="ü"/>
            </a:pPr>
            <a:r>
              <a:rPr lang="en-US" sz="2400" dirty="0">
                <a:latin typeface="Gill Sans MT" panose="020B0502020104020203" pitchFamily="34" charset="0"/>
              </a:rPr>
              <a:t>6-stage (ARM10TDMI)</a:t>
            </a:r>
          </a:p>
          <a:p>
            <a:pPr lvl="1">
              <a:spcBef>
                <a:spcPct val="40000"/>
              </a:spcBef>
              <a:buFont typeface="Wingdings" panose="05000000000000000000" pitchFamily="2" charset="2"/>
              <a:buChar char="ü"/>
            </a:pPr>
            <a:r>
              <a:rPr lang="en-US" sz="2400" dirty="0">
                <a:latin typeface="Gill Sans MT" panose="020B0502020104020203" pitchFamily="34" charset="0"/>
              </a:rPr>
              <a:t>8-stage(ARM 11)</a:t>
            </a:r>
          </a:p>
        </p:txBody>
      </p:sp>
    </p:spTree>
    <p:extLst>
      <p:ext uri="{BB962C8B-B14F-4D97-AF65-F5344CB8AC3E}">
        <p14:creationId xmlns:p14="http://schemas.microsoft.com/office/powerpoint/2010/main" val="93456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iterate type="lt">
                                    <p:tmAbs val="0"/>
                                  </p:iterate>
                                  <p:childTnLst>
                                    <p:set>
                                      <p:cBhvr>
                                        <p:cTn id="6" dur="1" fill="hold">
                                          <p:stCondLst>
                                            <p:cond delay="0"/>
                                          </p:stCondLst>
                                        </p:cTn>
                                        <p:tgtEl>
                                          <p:spTgt spid="59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0" presetClass="entr" presetSubtype="0" fill="hold" grpId="0" nodeType="clickEffect">
                                  <p:stCondLst>
                                    <p:cond delay="0"/>
                                  </p:stCondLst>
                                  <p:iterate type="lt">
                                    <p:tmPct val="10000"/>
                                  </p:iterate>
                                  <p:childTnLst>
                                    <p:set>
                                      <p:cBhvr>
                                        <p:cTn id="10" dur="1" fill="hold">
                                          <p:stCondLst>
                                            <p:cond delay="0"/>
                                          </p:stCondLst>
                                        </p:cTn>
                                        <p:tgtEl>
                                          <p:spTgt spid="59395">
                                            <p:txEl>
                                              <p:pRg st="0" end="0"/>
                                            </p:txEl>
                                          </p:spTgt>
                                        </p:tgtEl>
                                        <p:attrNameLst>
                                          <p:attrName>style.visibility</p:attrName>
                                        </p:attrNameLst>
                                      </p:cBhvr>
                                      <p:to>
                                        <p:strVal val="visible"/>
                                      </p:to>
                                    </p:set>
                                    <p:animEffect transition="in" filter="fade">
                                      <p:cBhvr>
                                        <p:cTn id="11" dur="500"/>
                                        <p:tgtEl>
                                          <p:spTgt spid="59395">
                                            <p:txEl>
                                              <p:pRg st="0" end="0"/>
                                            </p:txEl>
                                          </p:spTgt>
                                        </p:tgtEl>
                                      </p:cBhvr>
                                    </p:animEffect>
                                    <p:anim calcmode="lin" valueType="num">
                                      <p:cBhvr>
                                        <p:cTn id="12" dur="500" fill="hold"/>
                                        <p:tgtEl>
                                          <p:spTgt spid="59395">
                                            <p:txEl>
                                              <p:pRg st="0" end="0"/>
                                            </p:txEl>
                                          </p:spTgt>
                                        </p:tgtEl>
                                        <p:attrNameLst>
                                          <p:attrName>ppt_x</p:attrName>
                                        </p:attrNameLst>
                                      </p:cBhvr>
                                      <p:tavLst>
                                        <p:tav tm="0">
                                          <p:val>
                                            <p:strVal val="#ppt_x-.1"/>
                                          </p:val>
                                        </p:tav>
                                        <p:tav tm="100000">
                                          <p:val>
                                            <p:strVal val="#ppt_x"/>
                                          </p:val>
                                        </p:tav>
                                      </p:tavLst>
                                    </p:anim>
                                    <p:anim calcmode="lin" valueType="num">
                                      <p:cBhvr>
                                        <p:cTn id="13" dur="500" fill="hold"/>
                                        <p:tgtEl>
                                          <p:spTgt spid="59395">
                                            <p:txEl>
                                              <p:pRg st="0" end="0"/>
                                            </p:txEl>
                                          </p:spTgt>
                                        </p:tgtEl>
                                        <p:attrNameLst>
                                          <p:attrName>ppt_y</p:attrName>
                                        </p:attrNameLst>
                                      </p:cBhvr>
                                      <p:tavLst>
                                        <p:tav tm="0">
                                          <p:val>
                                            <p:strVal val="#ppt_y"/>
                                          </p:val>
                                        </p:tav>
                                        <p:tav tm="100000">
                                          <p:val>
                                            <p:strVal val="#ppt_y"/>
                                          </p:val>
                                        </p:tav>
                                      </p:tavLst>
                                    </p:anim>
                                  </p:childTnLst>
                                </p:cTn>
                              </p:par>
                              <p:par>
                                <p:cTn id="14" presetID="40" presetClass="entr" presetSubtype="0" fill="hold" grpId="0" nodeType="withEffect">
                                  <p:stCondLst>
                                    <p:cond delay="0"/>
                                  </p:stCondLst>
                                  <p:iterate type="lt">
                                    <p:tmPct val="10000"/>
                                  </p:iterate>
                                  <p:childTnLst>
                                    <p:set>
                                      <p:cBhvr>
                                        <p:cTn id="15" dur="1" fill="hold">
                                          <p:stCondLst>
                                            <p:cond delay="0"/>
                                          </p:stCondLst>
                                        </p:cTn>
                                        <p:tgtEl>
                                          <p:spTgt spid="59395">
                                            <p:txEl>
                                              <p:pRg st="1" end="1"/>
                                            </p:txEl>
                                          </p:spTgt>
                                        </p:tgtEl>
                                        <p:attrNameLst>
                                          <p:attrName>style.visibility</p:attrName>
                                        </p:attrNameLst>
                                      </p:cBhvr>
                                      <p:to>
                                        <p:strVal val="visible"/>
                                      </p:to>
                                    </p:set>
                                    <p:animEffect transition="in" filter="fade">
                                      <p:cBhvr>
                                        <p:cTn id="16" dur="500"/>
                                        <p:tgtEl>
                                          <p:spTgt spid="59395">
                                            <p:txEl>
                                              <p:pRg st="1" end="1"/>
                                            </p:txEl>
                                          </p:spTgt>
                                        </p:tgtEl>
                                      </p:cBhvr>
                                    </p:animEffect>
                                    <p:anim calcmode="lin" valueType="num">
                                      <p:cBhvr>
                                        <p:cTn id="17" dur="500" fill="hold"/>
                                        <p:tgtEl>
                                          <p:spTgt spid="59395">
                                            <p:txEl>
                                              <p:pRg st="1" end="1"/>
                                            </p:txEl>
                                          </p:spTgt>
                                        </p:tgtEl>
                                        <p:attrNameLst>
                                          <p:attrName>ppt_x</p:attrName>
                                        </p:attrNameLst>
                                      </p:cBhvr>
                                      <p:tavLst>
                                        <p:tav tm="0">
                                          <p:val>
                                            <p:strVal val="#ppt_x-.1"/>
                                          </p:val>
                                        </p:tav>
                                        <p:tav tm="100000">
                                          <p:val>
                                            <p:strVal val="#ppt_x"/>
                                          </p:val>
                                        </p:tav>
                                      </p:tavLst>
                                    </p:anim>
                                    <p:anim calcmode="lin" valueType="num">
                                      <p:cBhvr>
                                        <p:cTn id="18" dur="500" fill="hold"/>
                                        <p:tgtEl>
                                          <p:spTgt spid="59395">
                                            <p:txEl>
                                              <p:pRg st="1" end="1"/>
                                            </p:txEl>
                                          </p:spTgt>
                                        </p:tgtEl>
                                        <p:attrNameLst>
                                          <p:attrName>ppt_y</p:attrName>
                                        </p:attrNameLst>
                                      </p:cBhvr>
                                      <p:tavLst>
                                        <p:tav tm="0">
                                          <p:val>
                                            <p:strVal val="#ppt_y"/>
                                          </p:val>
                                        </p:tav>
                                        <p:tav tm="100000">
                                          <p:val>
                                            <p:strVal val="#ppt_y"/>
                                          </p:val>
                                        </p:tav>
                                      </p:tavLst>
                                    </p:anim>
                                  </p:childTnLst>
                                </p:cTn>
                              </p:par>
                              <p:par>
                                <p:cTn id="19" presetID="27" presetClass="entr" presetSubtype="0" repeatCount="indefinite" fill="hold" grpId="0" nodeType="withEffect">
                                  <p:stCondLst>
                                    <p:cond delay="0"/>
                                  </p:stCondLst>
                                  <p:iterate type="lt">
                                    <p:tmPct val="50000"/>
                                  </p:iterate>
                                  <p:childTnLst>
                                    <p:set>
                                      <p:cBhvr>
                                        <p:cTn id="20" dur="1" fill="hold">
                                          <p:stCondLst>
                                            <p:cond delay="0"/>
                                          </p:stCondLst>
                                        </p:cTn>
                                        <p:tgtEl>
                                          <p:spTgt spid="59394"/>
                                        </p:tgtEl>
                                        <p:attrNameLst>
                                          <p:attrName>style.visibility</p:attrName>
                                        </p:attrNameLst>
                                      </p:cBhvr>
                                      <p:to>
                                        <p:strVal val="visible"/>
                                      </p:to>
                                    </p:set>
                                    <p:anim calcmode="discrete" valueType="clr">
                                      <p:cBhvr override="childStyle">
                                        <p:cTn id="21" dur="500"/>
                                        <p:tgtEl>
                                          <p:spTgt spid="59394"/>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59394"/>
                                        </p:tgtEl>
                                        <p:attrNameLst>
                                          <p:attrName>fillcolor</p:attrName>
                                        </p:attrNameLst>
                                      </p:cBhvr>
                                      <p:tavLst>
                                        <p:tav tm="0">
                                          <p:val>
                                            <p:clrVal>
                                              <a:schemeClr val="accent2"/>
                                            </p:clrVal>
                                          </p:val>
                                        </p:tav>
                                        <p:tav tm="50000">
                                          <p:val>
                                            <p:clrVal>
                                              <a:schemeClr val="hlink"/>
                                            </p:clrVal>
                                          </p:val>
                                        </p:tav>
                                      </p:tavLst>
                                    </p:anim>
                                    <p:set>
                                      <p:cBhvr>
                                        <p:cTn id="23" dur="500"/>
                                        <p:tgtEl>
                                          <p:spTgt spid="59394"/>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40" presetClass="entr" presetSubtype="0" fill="hold" grpId="0" nodeType="clickEffect">
                                  <p:stCondLst>
                                    <p:cond delay="0"/>
                                  </p:stCondLst>
                                  <p:iterate type="lt">
                                    <p:tmPct val="10000"/>
                                  </p:iterate>
                                  <p:childTnLst>
                                    <p:set>
                                      <p:cBhvr>
                                        <p:cTn id="27" dur="1" fill="hold">
                                          <p:stCondLst>
                                            <p:cond delay="0"/>
                                          </p:stCondLst>
                                        </p:cTn>
                                        <p:tgtEl>
                                          <p:spTgt spid="59395">
                                            <p:txEl>
                                              <p:pRg st="2" end="2"/>
                                            </p:txEl>
                                          </p:spTgt>
                                        </p:tgtEl>
                                        <p:attrNameLst>
                                          <p:attrName>style.visibility</p:attrName>
                                        </p:attrNameLst>
                                      </p:cBhvr>
                                      <p:to>
                                        <p:strVal val="visible"/>
                                      </p:to>
                                    </p:set>
                                    <p:animEffect transition="in" filter="fade">
                                      <p:cBhvr>
                                        <p:cTn id="28" dur="500"/>
                                        <p:tgtEl>
                                          <p:spTgt spid="59395">
                                            <p:txEl>
                                              <p:pRg st="2" end="2"/>
                                            </p:txEl>
                                          </p:spTgt>
                                        </p:tgtEl>
                                      </p:cBhvr>
                                    </p:animEffect>
                                    <p:anim calcmode="lin" valueType="num">
                                      <p:cBhvr>
                                        <p:cTn id="29" dur="500" fill="hold"/>
                                        <p:tgtEl>
                                          <p:spTgt spid="59395">
                                            <p:txEl>
                                              <p:pRg st="2" end="2"/>
                                            </p:txEl>
                                          </p:spTgt>
                                        </p:tgtEl>
                                        <p:attrNameLst>
                                          <p:attrName>ppt_x</p:attrName>
                                        </p:attrNameLst>
                                      </p:cBhvr>
                                      <p:tavLst>
                                        <p:tav tm="0">
                                          <p:val>
                                            <p:strVal val="#ppt_x-.1"/>
                                          </p:val>
                                        </p:tav>
                                        <p:tav tm="100000">
                                          <p:val>
                                            <p:strVal val="#ppt_x"/>
                                          </p:val>
                                        </p:tav>
                                      </p:tavLst>
                                    </p:anim>
                                    <p:anim calcmode="lin" valueType="num">
                                      <p:cBhvr>
                                        <p:cTn id="30" dur="500" fill="hold"/>
                                        <p:tgtEl>
                                          <p:spTgt spid="59395">
                                            <p:txEl>
                                              <p:pRg st="2" end="2"/>
                                            </p:txEl>
                                          </p:spTgt>
                                        </p:tgtEl>
                                        <p:attrNameLst>
                                          <p:attrName>ppt_y</p:attrName>
                                        </p:attrNameLst>
                                      </p:cBhvr>
                                      <p:tavLst>
                                        <p:tav tm="0">
                                          <p:val>
                                            <p:strVal val="#ppt_y"/>
                                          </p:val>
                                        </p:tav>
                                        <p:tav tm="100000">
                                          <p:val>
                                            <p:strVal val="#ppt_y"/>
                                          </p:val>
                                        </p:tav>
                                      </p:tavLst>
                                    </p:anim>
                                  </p:childTnLst>
                                </p:cTn>
                              </p:par>
                            </p:childTnLst>
                          </p:cTn>
                        </p:par>
                        <p:par>
                          <p:cTn id="31" fill="hold">
                            <p:stCondLst>
                              <p:cond delay="900"/>
                            </p:stCondLst>
                            <p:childTnLst>
                              <p:par>
                                <p:cTn id="32" presetID="54" presetClass="entr" presetSubtype="0" accel="100000" fill="hold" grpId="0" nodeType="afterEffect">
                                  <p:stCondLst>
                                    <p:cond delay="500"/>
                                  </p:stCondLst>
                                  <p:childTnLst>
                                    <p:set>
                                      <p:cBhvr>
                                        <p:cTn id="33" dur="1" fill="hold">
                                          <p:stCondLst>
                                            <p:cond delay="0"/>
                                          </p:stCondLst>
                                        </p:cTn>
                                        <p:tgtEl>
                                          <p:spTgt spid="59395">
                                            <p:txEl>
                                              <p:pRg st="3" end="3"/>
                                            </p:txEl>
                                          </p:spTgt>
                                        </p:tgtEl>
                                        <p:attrNameLst>
                                          <p:attrName>style.visibility</p:attrName>
                                        </p:attrNameLst>
                                      </p:cBhvr>
                                      <p:to>
                                        <p:strVal val="visible"/>
                                      </p:to>
                                    </p:set>
                                    <p:anim calcmode="lin" valueType="num">
                                      <p:cBhvr>
                                        <p:cTn id="34" dur="1000" fill="hold"/>
                                        <p:tgtEl>
                                          <p:spTgt spid="59395">
                                            <p:txEl>
                                              <p:pRg st="3" end="3"/>
                                            </p:txEl>
                                          </p:spTgt>
                                        </p:tgtEl>
                                        <p:attrNameLst>
                                          <p:attrName>ppt_w</p:attrName>
                                        </p:attrNameLst>
                                      </p:cBhvr>
                                      <p:tavLst>
                                        <p:tav tm="0">
                                          <p:val>
                                            <p:strVal val="#ppt_w*0.05"/>
                                          </p:val>
                                        </p:tav>
                                        <p:tav tm="100000">
                                          <p:val>
                                            <p:strVal val="#ppt_w"/>
                                          </p:val>
                                        </p:tav>
                                      </p:tavLst>
                                    </p:anim>
                                    <p:anim calcmode="lin" valueType="num">
                                      <p:cBhvr>
                                        <p:cTn id="35" dur="1000" fill="hold"/>
                                        <p:tgtEl>
                                          <p:spTgt spid="59395">
                                            <p:txEl>
                                              <p:pRg st="3" end="3"/>
                                            </p:txEl>
                                          </p:spTgt>
                                        </p:tgtEl>
                                        <p:attrNameLst>
                                          <p:attrName>ppt_h</p:attrName>
                                        </p:attrNameLst>
                                      </p:cBhvr>
                                      <p:tavLst>
                                        <p:tav tm="0">
                                          <p:val>
                                            <p:strVal val="#ppt_h"/>
                                          </p:val>
                                        </p:tav>
                                        <p:tav tm="100000">
                                          <p:val>
                                            <p:strVal val="#ppt_h"/>
                                          </p:val>
                                        </p:tav>
                                      </p:tavLst>
                                    </p:anim>
                                    <p:anim calcmode="lin" valueType="num">
                                      <p:cBhvr>
                                        <p:cTn id="36" dur="1000" fill="hold"/>
                                        <p:tgtEl>
                                          <p:spTgt spid="59395">
                                            <p:txEl>
                                              <p:pRg st="3" end="3"/>
                                            </p:txEl>
                                          </p:spTgt>
                                        </p:tgtEl>
                                        <p:attrNameLst>
                                          <p:attrName>ppt_x</p:attrName>
                                        </p:attrNameLst>
                                      </p:cBhvr>
                                      <p:tavLst>
                                        <p:tav tm="0">
                                          <p:val>
                                            <p:strVal val="#ppt_x-.2"/>
                                          </p:val>
                                        </p:tav>
                                        <p:tav tm="100000">
                                          <p:val>
                                            <p:strVal val="#ppt_x"/>
                                          </p:val>
                                        </p:tav>
                                      </p:tavLst>
                                    </p:anim>
                                    <p:anim calcmode="lin" valueType="num">
                                      <p:cBhvr>
                                        <p:cTn id="37" dur="1000" fill="hold"/>
                                        <p:tgtEl>
                                          <p:spTgt spid="59395">
                                            <p:txEl>
                                              <p:pRg st="3" end="3"/>
                                            </p:txEl>
                                          </p:spTgt>
                                        </p:tgtEl>
                                        <p:attrNameLst>
                                          <p:attrName>ppt_y</p:attrName>
                                        </p:attrNameLst>
                                      </p:cBhvr>
                                      <p:tavLst>
                                        <p:tav tm="0">
                                          <p:val>
                                            <p:strVal val="#ppt_y"/>
                                          </p:val>
                                        </p:tav>
                                        <p:tav tm="100000">
                                          <p:val>
                                            <p:strVal val="#ppt_y"/>
                                          </p:val>
                                        </p:tav>
                                      </p:tavLst>
                                    </p:anim>
                                    <p:animEffect transition="in" filter="fade">
                                      <p:cBhvr>
                                        <p:cTn id="38" dur="1000"/>
                                        <p:tgtEl>
                                          <p:spTgt spid="59395">
                                            <p:txEl>
                                              <p:pRg st="3" end="3"/>
                                            </p:txEl>
                                          </p:spTgt>
                                        </p:tgtEl>
                                      </p:cBhvr>
                                    </p:animEffect>
                                  </p:childTnLst>
                                </p:cTn>
                              </p:par>
                            </p:childTnLst>
                          </p:cTn>
                        </p:par>
                        <p:par>
                          <p:cTn id="39" fill="hold">
                            <p:stCondLst>
                              <p:cond delay="2400"/>
                            </p:stCondLst>
                            <p:childTnLst>
                              <p:par>
                                <p:cTn id="40" presetID="54" presetClass="entr" presetSubtype="0" accel="100000" fill="hold" grpId="0" nodeType="afterEffect">
                                  <p:stCondLst>
                                    <p:cond delay="500"/>
                                  </p:stCondLst>
                                  <p:childTnLst>
                                    <p:set>
                                      <p:cBhvr>
                                        <p:cTn id="41" dur="1" fill="hold">
                                          <p:stCondLst>
                                            <p:cond delay="0"/>
                                          </p:stCondLst>
                                        </p:cTn>
                                        <p:tgtEl>
                                          <p:spTgt spid="59395">
                                            <p:txEl>
                                              <p:pRg st="4" end="4"/>
                                            </p:txEl>
                                          </p:spTgt>
                                        </p:tgtEl>
                                        <p:attrNameLst>
                                          <p:attrName>style.visibility</p:attrName>
                                        </p:attrNameLst>
                                      </p:cBhvr>
                                      <p:to>
                                        <p:strVal val="visible"/>
                                      </p:to>
                                    </p:set>
                                    <p:anim calcmode="lin" valueType="num">
                                      <p:cBhvr>
                                        <p:cTn id="42" dur="1000" fill="hold"/>
                                        <p:tgtEl>
                                          <p:spTgt spid="59395">
                                            <p:txEl>
                                              <p:pRg st="4" end="4"/>
                                            </p:txEl>
                                          </p:spTgt>
                                        </p:tgtEl>
                                        <p:attrNameLst>
                                          <p:attrName>ppt_w</p:attrName>
                                        </p:attrNameLst>
                                      </p:cBhvr>
                                      <p:tavLst>
                                        <p:tav tm="0">
                                          <p:val>
                                            <p:strVal val="#ppt_w*0.05"/>
                                          </p:val>
                                        </p:tav>
                                        <p:tav tm="100000">
                                          <p:val>
                                            <p:strVal val="#ppt_w"/>
                                          </p:val>
                                        </p:tav>
                                      </p:tavLst>
                                    </p:anim>
                                    <p:anim calcmode="lin" valueType="num">
                                      <p:cBhvr>
                                        <p:cTn id="43" dur="1000" fill="hold"/>
                                        <p:tgtEl>
                                          <p:spTgt spid="59395">
                                            <p:txEl>
                                              <p:pRg st="4" end="4"/>
                                            </p:txEl>
                                          </p:spTgt>
                                        </p:tgtEl>
                                        <p:attrNameLst>
                                          <p:attrName>ppt_h</p:attrName>
                                        </p:attrNameLst>
                                      </p:cBhvr>
                                      <p:tavLst>
                                        <p:tav tm="0">
                                          <p:val>
                                            <p:strVal val="#ppt_h"/>
                                          </p:val>
                                        </p:tav>
                                        <p:tav tm="100000">
                                          <p:val>
                                            <p:strVal val="#ppt_h"/>
                                          </p:val>
                                        </p:tav>
                                      </p:tavLst>
                                    </p:anim>
                                    <p:anim calcmode="lin" valueType="num">
                                      <p:cBhvr>
                                        <p:cTn id="44" dur="1000" fill="hold"/>
                                        <p:tgtEl>
                                          <p:spTgt spid="59395">
                                            <p:txEl>
                                              <p:pRg st="4" end="4"/>
                                            </p:txEl>
                                          </p:spTgt>
                                        </p:tgtEl>
                                        <p:attrNameLst>
                                          <p:attrName>ppt_x</p:attrName>
                                        </p:attrNameLst>
                                      </p:cBhvr>
                                      <p:tavLst>
                                        <p:tav tm="0">
                                          <p:val>
                                            <p:strVal val="#ppt_x-.2"/>
                                          </p:val>
                                        </p:tav>
                                        <p:tav tm="100000">
                                          <p:val>
                                            <p:strVal val="#ppt_x"/>
                                          </p:val>
                                        </p:tav>
                                      </p:tavLst>
                                    </p:anim>
                                    <p:anim calcmode="lin" valueType="num">
                                      <p:cBhvr>
                                        <p:cTn id="45" dur="1000" fill="hold"/>
                                        <p:tgtEl>
                                          <p:spTgt spid="59395">
                                            <p:txEl>
                                              <p:pRg st="4" end="4"/>
                                            </p:txEl>
                                          </p:spTgt>
                                        </p:tgtEl>
                                        <p:attrNameLst>
                                          <p:attrName>ppt_y</p:attrName>
                                        </p:attrNameLst>
                                      </p:cBhvr>
                                      <p:tavLst>
                                        <p:tav tm="0">
                                          <p:val>
                                            <p:strVal val="#ppt_y"/>
                                          </p:val>
                                        </p:tav>
                                        <p:tav tm="100000">
                                          <p:val>
                                            <p:strVal val="#ppt_y"/>
                                          </p:val>
                                        </p:tav>
                                      </p:tavLst>
                                    </p:anim>
                                    <p:animEffect transition="in" filter="fade">
                                      <p:cBhvr>
                                        <p:cTn id="46" dur="1000"/>
                                        <p:tgtEl>
                                          <p:spTgt spid="59395">
                                            <p:txEl>
                                              <p:pRg st="4" end="4"/>
                                            </p:txEl>
                                          </p:spTgt>
                                        </p:tgtEl>
                                      </p:cBhvr>
                                    </p:animEffect>
                                  </p:childTnLst>
                                </p:cTn>
                              </p:par>
                            </p:childTnLst>
                          </p:cTn>
                        </p:par>
                        <p:par>
                          <p:cTn id="47" fill="hold">
                            <p:stCondLst>
                              <p:cond delay="3900"/>
                            </p:stCondLst>
                            <p:childTnLst>
                              <p:par>
                                <p:cTn id="48" presetID="54" presetClass="entr" presetSubtype="0" accel="100000" fill="hold" grpId="0" nodeType="afterEffect">
                                  <p:stCondLst>
                                    <p:cond delay="500"/>
                                  </p:stCondLst>
                                  <p:childTnLst>
                                    <p:set>
                                      <p:cBhvr>
                                        <p:cTn id="49" dur="1" fill="hold">
                                          <p:stCondLst>
                                            <p:cond delay="0"/>
                                          </p:stCondLst>
                                        </p:cTn>
                                        <p:tgtEl>
                                          <p:spTgt spid="59395">
                                            <p:txEl>
                                              <p:pRg st="5" end="5"/>
                                            </p:txEl>
                                          </p:spTgt>
                                        </p:tgtEl>
                                        <p:attrNameLst>
                                          <p:attrName>style.visibility</p:attrName>
                                        </p:attrNameLst>
                                      </p:cBhvr>
                                      <p:to>
                                        <p:strVal val="visible"/>
                                      </p:to>
                                    </p:set>
                                    <p:anim calcmode="lin" valueType="num">
                                      <p:cBhvr>
                                        <p:cTn id="50" dur="1000" fill="hold"/>
                                        <p:tgtEl>
                                          <p:spTgt spid="59395">
                                            <p:txEl>
                                              <p:pRg st="5" end="5"/>
                                            </p:txEl>
                                          </p:spTgt>
                                        </p:tgtEl>
                                        <p:attrNameLst>
                                          <p:attrName>ppt_w</p:attrName>
                                        </p:attrNameLst>
                                      </p:cBhvr>
                                      <p:tavLst>
                                        <p:tav tm="0">
                                          <p:val>
                                            <p:strVal val="#ppt_w*0.05"/>
                                          </p:val>
                                        </p:tav>
                                        <p:tav tm="100000">
                                          <p:val>
                                            <p:strVal val="#ppt_w"/>
                                          </p:val>
                                        </p:tav>
                                      </p:tavLst>
                                    </p:anim>
                                    <p:anim calcmode="lin" valueType="num">
                                      <p:cBhvr>
                                        <p:cTn id="51" dur="1000" fill="hold"/>
                                        <p:tgtEl>
                                          <p:spTgt spid="59395">
                                            <p:txEl>
                                              <p:pRg st="5" end="5"/>
                                            </p:txEl>
                                          </p:spTgt>
                                        </p:tgtEl>
                                        <p:attrNameLst>
                                          <p:attrName>ppt_h</p:attrName>
                                        </p:attrNameLst>
                                      </p:cBhvr>
                                      <p:tavLst>
                                        <p:tav tm="0">
                                          <p:val>
                                            <p:strVal val="#ppt_h"/>
                                          </p:val>
                                        </p:tav>
                                        <p:tav tm="100000">
                                          <p:val>
                                            <p:strVal val="#ppt_h"/>
                                          </p:val>
                                        </p:tav>
                                      </p:tavLst>
                                    </p:anim>
                                    <p:anim calcmode="lin" valueType="num">
                                      <p:cBhvr>
                                        <p:cTn id="52" dur="1000" fill="hold"/>
                                        <p:tgtEl>
                                          <p:spTgt spid="59395">
                                            <p:txEl>
                                              <p:pRg st="5" end="5"/>
                                            </p:txEl>
                                          </p:spTgt>
                                        </p:tgtEl>
                                        <p:attrNameLst>
                                          <p:attrName>ppt_x</p:attrName>
                                        </p:attrNameLst>
                                      </p:cBhvr>
                                      <p:tavLst>
                                        <p:tav tm="0">
                                          <p:val>
                                            <p:strVal val="#ppt_x-.2"/>
                                          </p:val>
                                        </p:tav>
                                        <p:tav tm="100000">
                                          <p:val>
                                            <p:strVal val="#ppt_x"/>
                                          </p:val>
                                        </p:tav>
                                      </p:tavLst>
                                    </p:anim>
                                    <p:anim calcmode="lin" valueType="num">
                                      <p:cBhvr>
                                        <p:cTn id="53" dur="1000" fill="hold"/>
                                        <p:tgtEl>
                                          <p:spTgt spid="59395">
                                            <p:txEl>
                                              <p:pRg st="5" end="5"/>
                                            </p:txEl>
                                          </p:spTgt>
                                        </p:tgtEl>
                                        <p:attrNameLst>
                                          <p:attrName>ppt_y</p:attrName>
                                        </p:attrNameLst>
                                      </p:cBhvr>
                                      <p:tavLst>
                                        <p:tav tm="0">
                                          <p:val>
                                            <p:strVal val="#ppt_y"/>
                                          </p:val>
                                        </p:tav>
                                        <p:tav tm="100000">
                                          <p:val>
                                            <p:strVal val="#ppt_y"/>
                                          </p:val>
                                        </p:tav>
                                      </p:tavLst>
                                    </p:anim>
                                    <p:animEffect transition="in" filter="fade">
                                      <p:cBhvr>
                                        <p:cTn id="54" dur="1000"/>
                                        <p:tgtEl>
                                          <p:spTgt spid="59395">
                                            <p:txEl>
                                              <p:pRg st="5" end="5"/>
                                            </p:txEl>
                                          </p:spTgt>
                                        </p:tgtEl>
                                      </p:cBhvr>
                                    </p:animEffect>
                                  </p:childTnLst>
                                </p:cTn>
                              </p:par>
                              <p:par>
                                <p:cTn id="55" presetID="54" presetClass="entr" presetSubtype="0" accel="100000" fill="hold" grpId="0" nodeType="withEffect">
                                  <p:stCondLst>
                                    <p:cond delay="500"/>
                                  </p:stCondLst>
                                  <p:childTnLst>
                                    <p:set>
                                      <p:cBhvr>
                                        <p:cTn id="56" dur="1" fill="hold">
                                          <p:stCondLst>
                                            <p:cond delay="0"/>
                                          </p:stCondLst>
                                        </p:cTn>
                                        <p:tgtEl>
                                          <p:spTgt spid="59395">
                                            <p:txEl>
                                              <p:pRg st="6" end="6"/>
                                            </p:txEl>
                                          </p:spTgt>
                                        </p:tgtEl>
                                        <p:attrNameLst>
                                          <p:attrName>style.visibility</p:attrName>
                                        </p:attrNameLst>
                                      </p:cBhvr>
                                      <p:to>
                                        <p:strVal val="visible"/>
                                      </p:to>
                                    </p:set>
                                    <p:anim calcmode="lin" valueType="num">
                                      <p:cBhvr>
                                        <p:cTn id="57" dur="1000" fill="hold"/>
                                        <p:tgtEl>
                                          <p:spTgt spid="59395">
                                            <p:txEl>
                                              <p:pRg st="6" end="6"/>
                                            </p:txEl>
                                          </p:spTgt>
                                        </p:tgtEl>
                                        <p:attrNameLst>
                                          <p:attrName>ppt_w</p:attrName>
                                        </p:attrNameLst>
                                      </p:cBhvr>
                                      <p:tavLst>
                                        <p:tav tm="0">
                                          <p:val>
                                            <p:strVal val="#ppt_w*0.05"/>
                                          </p:val>
                                        </p:tav>
                                        <p:tav tm="100000">
                                          <p:val>
                                            <p:strVal val="#ppt_w"/>
                                          </p:val>
                                        </p:tav>
                                      </p:tavLst>
                                    </p:anim>
                                    <p:anim calcmode="lin" valueType="num">
                                      <p:cBhvr>
                                        <p:cTn id="58" dur="1000" fill="hold"/>
                                        <p:tgtEl>
                                          <p:spTgt spid="59395">
                                            <p:txEl>
                                              <p:pRg st="6" end="6"/>
                                            </p:txEl>
                                          </p:spTgt>
                                        </p:tgtEl>
                                        <p:attrNameLst>
                                          <p:attrName>ppt_h</p:attrName>
                                        </p:attrNameLst>
                                      </p:cBhvr>
                                      <p:tavLst>
                                        <p:tav tm="0">
                                          <p:val>
                                            <p:strVal val="#ppt_h"/>
                                          </p:val>
                                        </p:tav>
                                        <p:tav tm="100000">
                                          <p:val>
                                            <p:strVal val="#ppt_h"/>
                                          </p:val>
                                        </p:tav>
                                      </p:tavLst>
                                    </p:anim>
                                    <p:anim calcmode="lin" valueType="num">
                                      <p:cBhvr>
                                        <p:cTn id="59" dur="1000" fill="hold"/>
                                        <p:tgtEl>
                                          <p:spTgt spid="59395">
                                            <p:txEl>
                                              <p:pRg st="6" end="6"/>
                                            </p:txEl>
                                          </p:spTgt>
                                        </p:tgtEl>
                                        <p:attrNameLst>
                                          <p:attrName>ppt_x</p:attrName>
                                        </p:attrNameLst>
                                      </p:cBhvr>
                                      <p:tavLst>
                                        <p:tav tm="0">
                                          <p:val>
                                            <p:strVal val="#ppt_x-.2"/>
                                          </p:val>
                                        </p:tav>
                                        <p:tav tm="100000">
                                          <p:val>
                                            <p:strVal val="#ppt_x"/>
                                          </p:val>
                                        </p:tav>
                                      </p:tavLst>
                                    </p:anim>
                                    <p:anim calcmode="lin" valueType="num">
                                      <p:cBhvr>
                                        <p:cTn id="60" dur="1000" fill="hold"/>
                                        <p:tgtEl>
                                          <p:spTgt spid="59395">
                                            <p:txEl>
                                              <p:pRg st="6" end="6"/>
                                            </p:txEl>
                                          </p:spTgt>
                                        </p:tgtEl>
                                        <p:attrNameLst>
                                          <p:attrName>ppt_y</p:attrName>
                                        </p:attrNameLst>
                                      </p:cBhvr>
                                      <p:tavLst>
                                        <p:tav tm="0">
                                          <p:val>
                                            <p:strVal val="#ppt_y"/>
                                          </p:val>
                                        </p:tav>
                                        <p:tav tm="100000">
                                          <p:val>
                                            <p:strVal val="#ppt_y"/>
                                          </p:val>
                                        </p:tav>
                                      </p:tavLst>
                                    </p:anim>
                                    <p:animEffect transition="in" filter="fade">
                                      <p:cBhvr>
                                        <p:cTn id="61" dur="1000"/>
                                        <p:tgtEl>
                                          <p:spTgt spid="59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nimBg="1"/>
      <p:bldP spid="59394" grpId="1" animBg="1"/>
      <p:bldP spid="5939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35D83E-93BA-4D6F-9E03-735FAD1770E6}"/>
              </a:ext>
            </a:extLst>
          </p:cNvPr>
          <p:cNvPicPr>
            <a:picLocks noChangeAspect="1"/>
          </p:cNvPicPr>
          <p:nvPr/>
        </p:nvPicPr>
        <p:blipFill>
          <a:blip r:embed="rId3"/>
          <a:stretch>
            <a:fillRect/>
          </a:stretch>
        </p:blipFill>
        <p:spPr>
          <a:xfrm>
            <a:off x="1790099" y="1061707"/>
            <a:ext cx="8611802" cy="4734586"/>
          </a:xfrm>
          <a:prstGeom prst="rect">
            <a:avLst/>
          </a:prstGeom>
        </p:spPr>
      </p:pic>
    </p:spTree>
    <p:extLst>
      <p:ext uri="{BB962C8B-B14F-4D97-AF65-F5344CB8AC3E}">
        <p14:creationId xmlns:p14="http://schemas.microsoft.com/office/powerpoint/2010/main" val="2415924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8EFBE3-4BE7-4166-9266-10246B2F0635}"/>
              </a:ext>
            </a:extLst>
          </p:cNvPr>
          <p:cNvPicPr>
            <a:picLocks noChangeAspect="1"/>
          </p:cNvPicPr>
          <p:nvPr/>
        </p:nvPicPr>
        <p:blipFill>
          <a:blip r:embed="rId2"/>
          <a:stretch>
            <a:fillRect/>
          </a:stretch>
        </p:blipFill>
        <p:spPr>
          <a:xfrm>
            <a:off x="1208993" y="1533260"/>
            <a:ext cx="9774014" cy="3791479"/>
          </a:xfrm>
          <a:prstGeom prst="rect">
            <a:avLst/>
          </a:prstGeom>
        </p:spPr>
      </p:pic>
    </p:spTree>
    <p:extLst>
      <p:ext uri="{BB962C8B-B14F-4D97-AF65-F5344CB8AC3E}">
        <p14:creationId xmlns:p14="http://schemas.microsoft.com/office/powerpoint/2010/main" val="2782447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8EFA7-D7B9-482D-B7BC-066CE9DFF136}"/>
              </a:ext>
            </a:extLst>
          </p:cNvPr>
          <p:cNvPicPr>
            <a:picLocks noChangeAspect="1"/>
          </p:cNvPicPr>
          <p:nvPr/>
        </p:nvPicPr>
        <p:blipFill>
          <a:blip r:embed="rId2"/>
          <a:stretch>
            <a:fillRect/>
          </a:stretch>
        </p:blipFill>
        <p:spPr>
          <a:xfrm>
            <a:off x="1509072" y="1237944"/>
            <a:ext cx="9173855" cy="4382112"/>
          </a:xfrm>
          <a:prstGeom prst="rect">
            <a:avLst/>
          </a:prstGeom>
        </p:spPr>
      </p:pic>
    </p:spTree>
    <p:extLst>
      <p:ext uri="{BB962C8B-B14F-4D97-AF65-F5344CB8AC3E}">
        <p14:creationId xmlns:p14="http://schemas.microsoft.com/office/powerpoint/2010/main" val="1694486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3-Stage Pipeline</a:t>
            </a:r>
            <a:endParaRPr lang="en-IN" dirty="0"/>
          </a:p>
        </p:txBody>
      </p:sp>
      <p:sp>
        <p:nvSpPr>
          <p:cNvPr id="3" name="Subtitle 2"/>
          <p:cNvSpPr>
            <a:spLocks noGrp="1"/>
          </p:cNvSpPr>
          <p:nvPr>
            <p:ph type="subTitle" idx="1"/>
          </p:nvPr>
        </p:nvSpPr>
        <p:spPr/>
        <p:txBody>
          <a:bodyPr/>
          <a:lstStyle/>
          <a:p>
            <a:r>
              <a:rPr lang="en-US" dirty="0"/>
              <a:t>ARM 7</a:t>
            </a:r>
            <a:endParaRPr lang="en-IN" dirty="0"/>
          </a:p>
        </p:txBody>
      </p:sp>
    </p:spTree>
    <p:extLst>
      <p:ext uri="{BB962C8B-B14F-4D97-AF65-F5344CB8AC3E}">
        <p14:creationId xmlns:p14="http://schemas.microsoft.com/office/powerpoint/2010/main" val="1740636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C1CDD-2740-49AE-91DA-8214679CC777}"/>
              </a:ext>
            </a:extLst>
          </p:cNvPr>
          <p:cNvPicPr>
            <a:picLocks noChangeAspect="1"/>
          </p:cNvPicPr>
          <p:nvPr/>
        </p:nvPicPr>
        <p:blipFill>
          <a:blip r:embed="rId2"/>
          <a:stretch>
            <a:fillRect/>
          </a:stretch>
        </p:blipFill>
        <p:spPr>
          <a:xfrm>
            <a:off x="1539551" y="1171260"/>
            <a:ext cx="10081720" cy="4515480"/>
          </a:xfrm>
          <a:prstGeom prst="rect">
            <a:avLst/>
          </a:prstGeom>
        </p:spPr>
      </p:pic>
    </p:spTree>
    <p:extLst>
      <p:ext uri="{BB962C8B-B14F-4D97-AF65-F5344CB8AC3E}">
        <p14:creationId xmlns:p14="http://schemas.microsoft.com/office/powerpoint/2010/main" val="399571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30AB6-8EA1-44BA-BBF7-B8DFE4FD7731}"/>
              </a:ext>
            </a:extLst>
          </p:cNvPr>
          <p:cNvPicPr>
            <a:picLocks noChangeAspect="1"/>
          </p:cNvPicPr>
          <p:nvPr/>
        </p:nvPicPr>
        <p:blipFill>
          <a:blip r:embed="rId2"/>
          <a:stretch>
            <a:fillRect/>
          </a:stretch>
        </p:blipFill>
        <p:spPr>
          <a:xfrm>
            <a:off x="408781" y="1128391"/>
            <a:ext cx="11374437" cy="4601217"/>
          </a:xfrm>
          <a:prstGeom prst="rect">
            <a:avLst/>
          </a:prstGeom>
        </p:spPr>
      </p:pic>
    </p:spTree>
    <p:extLst>
      <p:ext uri="{BB962C8B-B14F-4D97-AF65-F5344CB8AC3E}">
        <p14:creationId xmlns:p14="http://schemas.microsoft.com/office/powerpoint/2010/main" val="93366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lvl="0" eaLnBrk="1" hangingPunct="1">
              <a:buFont typeface="Wingdings" panose="05000000000000000000" pitchFamily="2" charset="2"/>
              <a:buChar char="v"/>
            </a:pPr>
            <a:r>
              <a:rPr lang="en-US" i="1" dirty="0">
                <a:solidFill>
                  <a:srgbClr val="000000"/>
                </a:solidFill>
                <a:latin typeface="Gill Sans MT" panose="020B0502020104020203" pitchFamily="34" charset="0"/>
              </a:rPr>
              <a:t>Latency: 3 cycles</a:t>
            </a:r>
          </a:p>
          <a:p>
            <a:pPr lvl="0" eaLnBrk="1" hangingPunct="1">
              <a:buFont typeface="Wingdings" panose="05000000000000000000" pitchFamily="2" charset="2"/>
              <a:buChar char="v"/>
            </a:pPr>
            <a:r>
              <a:rPr lang="en-US" i="1" dirty="0">
                <a:solidFill>
                  <a:srgbClr val="000000"/>
                </a:solidFill>
                <a:latin typeface="Gill Sans MT" panose="020B0502020104020203" pitchFamily="34" charset="0"/>
              </a:rPr>
              <a:t>Throughput: 1 instruction/cycle</a:t>
            </a:r>
          </a:p>
          <a:p>
            <a:endParaRPr lang="en-US" dirty="0"/>
          </a:p>
        </p:txBody>
      </p:sp>
      <p:pic>
        <p:nvPicPr>
          <p:cNvPr id="56322" name="Picture 2"/>
          <p:cNvPicPr>
            <a:picLocks noChangeAspect="1" noChangeArrowheads="1"/>
          </p:cNvPicPr>
          <p:nvPr/>
        </p:nvPicPr>
        <p:blipFill>
          <a:blip r:embed="rId2"/>
          <a:srcRect/>
          <a:stretch>
            <a:fillRect/>
          </a:stretch>
        </p:blipFill>
        <p:spPr bwMode="auto">
          <a:xfrm>
            <a:off x="2933699" y="568345"/>
            <a:ext cx="8770572" cy="4145545"/>
          </a:xfrm>
          <a:prstGeom prst="rect">
            <a:avLst/>
          </a:prstGeom>
          <a:noFill/>
          <a:ln w="9525">
            <a:noFill/>
            <a:miter lim="800000"/>
            <a:headEnd/>
            <a:tailEnd/>
          </a:ln>
          <a:effectLst/>
        </p:spPr>
      </p:pic>
    </p:spTree>
    <p:extLst>
      <p:ext uri="{BB962C8B-B14F-4D97-AF65-F5344CB8AC3E}">
        <p14:creationId xmlns:p14="http://schemas.microsoft.com/office/powerpoint/2010/main" val="4028157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008587" y="1354296"/>
            <a:ext cx="6172200" cy="838200"/>
          </a:xfrm>
        </p:spPr>
        <p:txBody>
          <a:bodyPr>
            <a:normAutofit/>
          </a:bodyPr>
          <a:lstStyle/>
          <a:p>
            <a:r>
              <a:rPr lang="en-US" dirty="0"/>
              <a:t>Pipeline Organization </a:t>
            </a:r>
          </a:p>
        </p:txBody>
      </p:sp>
      <p:sp>
        <p:nvSpPr>
          <p:cNvPr id="60419" name="Rectangle 3"/>
          <p:cNvSpPr>
            <a:spLocks noGrp="1" noChangeArrowheads="1"/>
          </p:cNvSpPr>
          <p:nvPr>
            <p:ph type="body" sz="half" idx="1"/>
          </p:nvPr>
        </p:nvSpPr>
        <p:spPr>
          <a:xfrm>
            <a:off x="2883175" y="2215912"/>
            <a:ext cx="8229600" cy="1195388"/>
          </a:xfrm>
        </p:spPr>
        <p:txBody>
          <a:bodyPr>
            <a:normAutofit fontScale="92500"/>
          </a:bodyPr>
          <a:lstStyle/>
          <a:p>
            <a:pPr>
              <a:buFont typeface="Wingdings" panose="05000000000000000000" pitchFamily="2" charset="2"/>
              <a:buChar char="v"/>
            </a:pPr>
            <a:r>
              <a:rPr lang="en-US" sz="2800" dirty="0">
                <a:latin typeface="Gill Sans MT" panose="020B0502020104020203" pitchFamily="34" charset="0"/>
              </a:rPr>
              <a:t>3-stage pipeline: Fetch – Decode - Execute</a:t>
            </a:r>
          </a:p>
          <a:p>
            <a:pPr>
              <a:buFont typeface="Wingdings" panose="05000000000000000000" pitchFamily="2" charset="2"/>
              <a:buChar char="v"/>
            </a:pPr>
            <a:r>
              <a:rPr lang="en-US" sz="2800" dirty="0">
                <a:latin typeface="Gill Sans MT" panose="020B0502020104020203" pitchFamily="34" charset="0"/>
              </a:rPr>
              <a:t>Three-cycle latency, one instruction per cycle throughput</a:t>
            </a:r>
          </a:p>
        </p:txBody>
      </p:sp>
      <p:sp>
        <p:nvSpPr>
          <p:cNvPr id="60464" name="Text Box 48"/>
          <p:cNvSpPr txBox="1">
            <a:spLocks noChangeArrowheads="1"/>
          </p:cNvSpPr>
          <p:nvPr/>
        </p:nvSpPr>
        <p:spPr bwMode="auto">
          <a:xfrm>
            <a:off x="11112775" y="5855256"/>
            <a:ext cx="704850" cy="366712"/>
          </a:xfrm>
          <a:prstGeom prst="rect">
            <a:avLst/>
          </a:prstGeom>
          <a:noFill/>
          <a:ln w="9525" algn="ctr">
            <a:noFill/>
            <a:miter lim="800000"/>
            <a:headEnd/>
            <a:tailEnd/>
          </a:ln>
          <a:effectLst/>
        </p:spPr>
        <p:txBody>
          <a:bodyPr>
            <a:spAutoFit/>
          </a:bodyPr>
          <a:lstStyle/>
          <a:p>
            <a:r>
              <a:rPr lang="en-US"/>
              <a:t>cycle</a:t>
            </a:r>
          </a:p>
        </p:txBody>
      </p:sp>
      <p:sp>
        <p:nvSpPr>
          <p:cNvPr id="60434" name="Rectangle 18"/>
          <p:cNvSpPr>
            <a:spLocks noChangeArrowheads="1"/>
          </p:cNvSpPr>
          <p:nvPr/>
        </p:nvSpPr>
        <p:spPr bwMode="auto">
          <a:xfrm>
            <a:off x="4450038" y="4229656"/>
            <a:ext cx="1249363" cy="406400"/>
          </a:xfrm>
          <a:prstGeom prst="rect">
            <a:avLst/>
          </a:prstGeom>
          <a:solidFill>
            <a:srgbClr val="FFFF00"/>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wrap="none" anchor="ctr">
            <a:flatTx/>
          </a:bodyPr>
          <a:lstStyle/>
          <a:p>
            <a:r>
              <a:rPr lang="en-US" sz="2000" b="1"/>
              <a:t>Fetch</a:t>
            </a:r>
          </a:p>
        </p:txBody>
      </p:sp>
      <p:sp>
        <p:nvSpPr>
          <p:cNvPr id="60435" name="Rectangle 19"/>
          <p:cNvSpPr>
            <a:spLocks noChangeArrowheads="1"/>
          </p:cNvSpPr>
          <p:nvPr/>
        </p:nvSpPr>
        <p:spPr bwMode="auto">
          <a:xfrm>
            <a:off x="5696226" y="4229656"/>
            <a:ext cx="1290637" cy="406400"/>
          </a:xfrm>
          <a:prstGeom prst="rect">
            <a:avLst/>
          </a:prstGeom>
          <a:solidFill>
            <a:srgbClr val="CCFFFF"/>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r>
              <a:rPr lang="en-US" sz="2000" b="1"/>
              <a:t>Decode</a:t>
            </a:r>
          </a:p>
        </p:txBody>
      </p:sp>
      <p:sp>
        <p:nvSpPr>
          <p:cNvPr id="60436" name="Rectangle 20"/>
          <p:cNvSpPr>
            <a:spLocks noChangeArrowheads="1"/>
          </p:cNvSpPr>
          <p:nvPr/>
        </p:nvSpPr>
        <p:spPr bwMode="auto">
          <a:xfrm>
            <a:off x="6934476" y="4229656"/>
            <a:ext cx="1290637" cy="406400"/>
          </a:xfrm>
          <a:prstGeom prst="rect">
            <a:avLst/>
          </a:prstGeom>
          <a:solidFill>
            <a:schemeClr val="accent1"/>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r>
              <a:rPr lang="en-US" sz="2000" b="1"/>
              <a:t>Execute</a:t>
            </a:r>
          </a:p>
        </p:txBody>
      </p:sp>
      <p:sp>
        <p:nvSpPr>
          <p:cNvPr id="60450" name="Rectangle 34"/>
          <p:cNvSpPr>
            <a:spLocks noChangeArrowheads="1"/>
          </p:cNvSpPr>
          <p:nvPr/>
        </p:nvSpPr>
        <p:spPr bwMode="auto">
          <a:xfrm>
            <a:off x="5693050" y="4913868"/>
            <a:ext cx="1270000" cy="406400"/>
          </a:xfrm>
          <a:prstGeom prst="rect">
            <a:avLst/>
          </a:prstGeom>
          <a:solidFill>
            <a:srgbClr val="FFFF00"/>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wrap="none" anchor="ctr">
            <a:flatTx/>
          </a:bodyPr>
          <a:lstStyle/>
          <a:p>
            <a:r>
              <a:rPr lang="en-US" sz="2000" b="1"/>
              <a:t>Fetch</a:t>
            </a:r>
          </a:p>
        </p:txBody>
      </p:sp>
      <p:sp>
        <p:nvSpPr>
          <p:cNvPr id="60451" name="Rectangle 35"/>
          <p:cNvSpPr>
            <a:spLocks noChangeArrowheads="1"/>
          </p:cNvSpPr>
          <p:nvPr/>
        </p:nvSpPr>
        <p:spPr bwMode="auto">
          <a:xfrm>
            <a:off x="6958287" y="4913868"/>
            <a:ext cx="1271588" cy="406400"/>
          </a:xfrm>
          <a:prstGeom prst="rect">
            <a:avLst/>
          </a:prstGeom>
          <a:solidFill>
            <a:srgbClr val="CCFFFF"/>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r>
              <a:rPr lang="en-US" sz="2000" b="1"/>
              <a:t>Decode</a:t>
            </a:r>
          </a:p>
        </p:txBody>
      </p:sp>
      <p:sp>
        <p:nvSpPr>
          <p:cNvPr id="60452" name="Rectangle 36"/>
          <p:cNvSpPr>
            <a:spLocks noChangeArrowheads="1"/>
          </p:cNvSpPr>
          <p:nvPr/>
        </p:nvSpPr>
        <p:spPr bwMode="auto">
          <a:xfrm>
            <a:off x="8225112" y="4913868"/>
            <a:ext cx="1271588" cy="406400"/>
          </a:xfrm>
          <a:prstGeom prst="rect">
            <a:avLst/>
          </a:prstGeom>
          <a:solidFill>
            <a:schemeClr val="accent1"/>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r>
              <a:rPr lang="en-US" sz="2000" b="1"/>
              <a:t>Execute</a:t>
            </a:r>
          </a:p>
        </p:txBody>
      </p:sp>
      <p:sp>
        <p:nvSpPr>
          <p:cNvPr id="60454" name="Rectangle 38"/>
          <p:cNvSpPr>
            <a:spLocks noChangeArrowheads="1"/>
          </p:cNvSpPr>
          <p:nvPr/>
        </p:nvSpPr>
        <p:spPr bwMode="auto">
          <a:xfrm>
            <a:off x="6934475" y="5540931"/>
            <a:ext cx="1293812" cy="406400"/>
          </a:xfrm>
          <a:prstGeom prst="rect">
            <a:avLst/>
          </a:prstGeom>
          <a:solidFill>
            <a:srgbClr val="FFFF00"/>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wrap="none" anchor="ctr">
            <a:flatTx/>
          </a:bodyPr>
          <a:lstStyle/>
          <a:p>
            <a:r>
              <a:rPr lang="en-US" sz="2000" b="1"/>
              <a:t>Fetch</a:t>
            </a:r>
          </a:p>
        </p:txBody>
      </p:sp>
      <p:sp>
        <p:nvSpPr>
          <p:cNvPr id="60455" name="Rectangle 39"/>
          <p:cNvSpPr>
            <a:spLocks noChangeArrowheads="1"/>
          </p:cNvSpPr>
          <p:nvPr/>
        </p:nvSpPr>
        <p:spPr bwMode="auto">
          <a:xfrm>
            <a:off x="8220351" y="5540931"/>
            <a:ext cx="1265237" cy="406400"/>
          </a:xfrm>
          <a:prstGeom prst="rect">
            <a:avLst/>
          </a:prstGeom>
          <a:solidFill>
            <a:srgbClr val="CCFFFF"/>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r>
              <a:rPr lang="en-US" sz="2000" b="1"/>
              <a:t>Decode</a:t>
            </a:r>
          </a:p>
        </p:txBody>
      </p:sp>
      <p:sp>
        <p:nvSpPr>
          <p:cNvPr id="60456" name="Rectangle 40"/>
          <p:cNvSpPr>
            <a:spLocks noChangeArrowheads="1"/>
          </p:cNvSpPr>
          <p:nvPr/>
        </p:nvSpPr>
        <p:spPr bwMode="auto">
          <a:xfrm>
            <a:off x="9479238" y="5548868"/>
            <a:ext cx="1249363" cy="406400"/>
          </a:xfrm>
          <a:prstGeom prst="rect">
            <a:avLst/>
          </a:prstGeom>
          <a:solidFill>
            <a:schemeClr val="accent1"/>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r>
              <a:rPr lang="en-US" sz="2000" b="1"/>
              <a:t>Execute</a:t>
            </a:r>
          </a:p>
        </p:txBody>
      </p:sp>
      <p:sp>
        <p:nvSpPr>
          <p:cNvPr id="60458" name="Line 42"/>
          <p:cNvSpPr>
            <a:spLocks noChangeShapeType="1"/>
          </p:cNvSpPr>
          <p:nvPr/>
        </p:nvSpPr>
        <p:spPr bwMode="auto">
          <a:xfrm flipV="1">
            <a:off x="4027762" y="3377168"/>
            <a:ext cx="0" cy="3111500"/>
          </a:xfrm>
          <a:prstGeom prst="line">
            <a:avLst/>
          </a:prstGeom>
          <a:noFill/>
          <a:ln w="63500">
            <a:solidFill>
              <a:schemeClr val="tx1"/>
            </a:solidFill>
            <a:round/>
            <a:headEnd/>
            <a:tailEnd type="triangle" w="med" len="med"/>
          </a:ln>
          <a:effectLst/>
        </p:spPr>
        <p:txBody>
          <a:bodyPr wrap="none" anchor="ctr"/>
          <a:lstStyle/>
          <a:p>
            <a:endParaRPr lang="en-US"/>
          </a:p>
        </p:txBody>
      </p:sp>
      <p:sp>
        <p:nvSpPr>
          <p:cNvPr id="60462" name="Line 46"/>
          <p:cNvSpPr>
            <a:spLocks noChangeShapeType="1"/>
          </p:cNvSpPr>
          <p:nvPr/>
        </p:nvSpPr>
        <p:spPr bwMode="auto">
          <a:xfrm>
            <a:off x="4027763" y="6488668"/>
            <a:ext cx="7661275" cy="0"/>
          </a:xfrm>
          <a:prstGeom prst="line">
            <a:avLst/>
          </a:prstGeom>
          <a:noFill/>
          <a:ln w="63500">
            <a:solidFill>
              <a:schemeClr val="tx1"/>
            </a:solidFill>
            <a:round/>
            <a:headEnd/>
            <a:tailEnd type="triangle" w="med" len="med"/>
          </a:ln>
          <a:effectLst/>
        </p:spPr>
        <p:txBody>
          <a:bodyPr wrap="none" anchor="ctr"/>
          <a:lstStyle/>
          <a:p>
            <a:endParaRPr lang="en-US"/>
          </a:p>
        </p:txBody>
      </p:sp>
      <p:sp>
        <p:nvSpPr>
          <p:cNvPr id="60463" name="Text Box 47"/>
          <p:cNvSpPr txBox="1">
            <a:spLocks noChangeArrowheads="1"/>
          </p:cNvSpPr>
          <p:nvPr/>
        </p:nvSpPr>
        <p:spPr bwMode="auto">
          <a:xfrm>
            <a:off x="3537226" y="3458132"/>
            <a:ext cx="288925" cy="3113087"/>
          </a:xfrm>
          <a:prstGeom prst="rect">
            <a:avLst/>
          </a:prstGeom>
          <a:noFill/>
          <a:ln w="9525" algn="ctr">
            <a:noFill/>
            <a:miter lim="800000"/>
            <a:headEnd/>
            <a:tailEnd/>
          </a:ln>
          <a:effectLst/>
        </p:spPr>
        <p:txBody>
          <a:bodyPr>
            <a:spAutoFit/>
          </a:bodyPr>
          <a:lstStyle/>
          <a:p>
            <a:r>
              <a:rPr lang="en-US" dirty="0"/>
              <a:t>instruction</a:t>
            </a:r>
          </a:p>
        </p:txBody>
      </p:sp>
      <p:sp>
        <p:nvSpPr>
          <p:cNvPr id="60465" name="Line 49"/>
          <p:cNvSpPr>
            <a:spLocks noChangeShapeType="1"/>
          </p:cNvSpPr>
          <p:nvPr/>
        </p:nvSpPr>
        <p:spPr bwMode="auto">
          <a:xfrm>
            <a:off x="5693050" y="3645457"/>
            <a:ext cx="4762" cy="3074987"/>
          </a:xfrm>
          <a:prstGeom prst="line">
            <a:avLst/>
          </a:prstGeom>
          <a:noFill/>
          <a:ln w="22225">
            <a:solidFill>
              <a:schemeClr val="tx1"/>
            </a:solidFill>
            <a:prstDash val="dash"/>
            <a:round/>
            <a:headEnd/>
            <a:tailEnd/>
          </a:ln>
          <a:effectLst/>
        </p:spPr>
        <p:txBody>
          <a:bodyPr wrap="none" anchor="ctr"/>
          <a:lstStyle/>
          <a:p>
            <a:endParaRPr lang="en-US"/>
          </a:p>
        </p:txBody>
      </p:sp>
      <p:sp>
        <p:nvSpPr>
          <p:cNvPr id="60468" name="Line 52"/>
          <p:cNvSpPr>
            <a:spLocks noChangeShapeType="1"/>
          </p:cNvSpPr>
          <p:nvPr/>
        </p:nvSpPr>
        <p:spPr bwMode="auto">
          <a:xfrm flipH="1">
            <a:off x="6907488" y="3654981"/>
            <a:ext cx="36513" cy="3065462"/>
          </a:xfrm>
          <a:prstGeom prst="line">
            <a:avLst/>
          </a:prstGeom>
          <a:noFill/>
          <a:ln w="22225">
            <a:solidFill>
              <a:schemeClr val="tx1"/>
            </a:solidFill>
            <a:prstDash val="dash"/>
            <a:round/>
            <a:headEnd/>
            <a:tailEnd/>
          </a:ln>
          <a:effectLst/>
        </p:spPr>
        <p:txBody>
          <a:bodyPr wrap="none" anchor="ctr"/>
          <a:lstStyle/>
          <a:p>
            <a:endParaRPr lang="en-US"/>
          </a:p>
        </p:txBody>
      </p:sp>
      <p:sp>
        <p:nvSpPr>
          <p:cNvPr id="60470" name="Line 54"/>
          <p:cNvSpPr>
            <a:spLocks noChangeShapeType="1"/>
          </p:cNvSpPr>
          <p:nvPr/>
        </p:nvSpPr>
        <p:spPr bwMode="auto">
          <a:xfrm>
            <a:off x="8210826" y="3654981"/>
            <a:ext cx="22225" cy="3122612"/>
          </a:xfrm>
          <a:prstGeom prst="line">
            <a:avLst/>
          </a:prstGeom>
          <a:noFill/>
          <a:ln w="22225">
            <a:solidFill>
              <a:schemeClr val="tx1"/>
            </a:solidFill>
            <a:prstDash val="dash"/>
            <a:round/>
            <a:headEnd/>
            <a:tailEnd/>
          </a:ln>
          <a:effectLst/>
        </p:spPr>
        <p:txBody>
          <a:bodyPr wrap="none" anchor="ctr"/>
          <a:lstStyle/>
          <a:p>
            <a:endParaRPr lang="en-US"/>
          </a:p>
        </p:txBody>
      </p:sp>
      <p:sp>
        <p:nvSpPr>
          <p:cNvPr id="60471" name="Line 55"/>
          <p:cNvSpPr>
            <a:spLocks noChangeShapeType="1"/>
          </p:cNvSpPr>
          <p:nvPr/>
        </p:nvSpPr>
        <p:spPr bwMode="auto">
          <a:xfrm>
            <a:off x="9493525" y="3662919"/>
            <a:ext cx="6350" cy="3114675"/>
          </a:xfrm>
          <a:prstGeom prst="line">
            <a:avLst/>
          </a:prstGeom>
          <a:noFill/>
          <a:ln w="22225">
            <a:solidFill>
              <a:schemeClr val="tx1"/>
            </a:solidFill>
            <a:prstDash val="dash"/>
            <a:round/>
            <a:headEnd/>
            <a:tailEnd/>
          </a:ln>
          <a:effectLst/>
        </p:spPr>
        <p:txBody>
          <a:bodyPr wrap="none" anchor="ctr"/>
          <a:lstStyle/>
          <a:p>
            <a:endParaRPr lang="en-US"/>
          </a:p>
        </p:txBody>
      </p:sp>
      <p:sp>
        <p:nvSpPr>
          <p:cNvPr id="60472" name="Line 56"/>
          <p:cNvSpPr>
            <a:spLocks noChangeShapeType="1"/>
          </p:cNvSpPr>
          <p:nvPr/>
        </p:nvSpPr>
        <p:spPr bwMode="auto">
          <a:xfrm>
            <a:off x="4430987" y="3666093"/>
            <a:ext cx="0" cy="3054350"/>
          </a:xfrm>
          <a:prstGeom prst="line">
            <a:avLst/>
          </a:prstGeom>
          <a:noFill/>
          <a:ln w="22225">
            <a:solidFill>
              <a:schemeClr val="tx1"/>
            </a:solidFill>
            <a:prstDash val="dash"/>
            <a:round/>
            <a:headEnd/>
            <a:tailEnd/>
          </a:ln>
          <a:effectLst/>
        </p:spPr>
        <p:txBody>
          <a:bodyPr wrap="none" anchor="ctr"/>
          <a:lstStyle/>
          <a:p>
            <a:endParaRPr lang="en-US"/>
          </a:p>
        </p:txBody>
      </p:sp>
      <p:sp>
        <p:nvSpPr>
          <p:cNvPr id="60473" name="Text Box 57"/>
          <p:cNvSpPr txBox="1">
            <a:spLocks noChangeArrowheads="1"/>
          </p:cNvSpPr>
          <p:nvPr/>
        </p:nvSpPr>
        <p:spPr bwMode="auto">
          <a:xfrm>
            <a:off x="4891362" y="6488668"/>
            <a:ext cx="261610" cy="369332"/>
          </a:xfrm>
          <a:prstGeom prst="rect">
            <a:avLst/>
          </a:prstGeom>
          <a:noFill/>
          <a:ln w="9525" algn="ctr">
            <a:noFill/>
            <a:miter lim="800000"/>
            <a:headEnd/>
            <a:tailEnd/>
          </a:ln>
          <a:effectLst/>
        </p:spPr>
        <p:txBody>
          <a:bodyPr wrap="none">
            <a:spAutoFit/>
          </a:bodyPr>
          <a:lstStyle/>
          <a:p>
            <a:r>
              <a:rPr lang="en-US"/>
              <a:t>t</a:t>
            </a:r>
          </a:p>
        </p:txBody>
      </p:sp>
      <p:sp>
        <p:nvSpPr>
          <p:cNvPr id="60474" name="Text Box 58"/>
          <p:cNvSpPr txBox="1">
            <a:spLocks noChangeArrowheads="1"/>
          </p:cNvSpPr>
          <p:nvPr/>
        </p:nvSpPr>
        <p:spPr bwMode="auto">
          <a:xfrm>
            <a:off x="6094687" y="6488669"/>
            <a:ext cx="508000" cy="366713"/>
          </a:xfrm>
          <a:prstGeom prst="rect">
            <a:avLst/>
          </a:prstGeom>
          <a:noFill/>
          <a:ln w="9525" algn="ctr">
            <a:noFill/>
            <a:miter lim="800000"/>
            <a:headEnd/>
            <a:tailEnd/>
          </a:ln>
          <a:effectLst/>
        </p:spPr>
        <p:txBody>
          <a:bodyPr wrap="none">
            <a:spAutoFit/>
          </a:bodyPr>
          <a:lstStyle/>
          <a:p>
            <a:r>
              <a:rPr lang="en-US"/>
              <a:t>t+1</a:t>
            </a:r>
          </a:p>
        </p:txBody>
      </p:sp>
      <p:sp>
        <p:nvSpPr>
          <p:cNvPr id="60475" name="Text Box 59"/>
          <p:cNvSpPr txBox="1">
            <a:spLocks noChangeArrowheads="1"/>
          </p:cNvSpPr>
          <p:nvPr/>
        </p:nvSpPr>
        <p:spPr bwMode="auto">
          <a:xfrm>
            <a:off x="7258325" y="6488669"/>
            <a:ext cx="508000" cy="366713"/>
          </a:xfrm>
          <a:prstGeom prst="rect">
            <a:avLst/>
          </a:prstGeom>
          <a:noFill/>
          <a:ln w="9525" algn="ctr">
            <a:noFill/>
            <a:miter lim="800000"/>
            <a:headEnd/>
            <a:tailEnd/>
          </a:ln>
          <a:effectLst/>
        </p:spPr>
        <p:txBody>
          <a:bodyPr wrap="none">
            <a:spAutoFit/>
          </a:bodyPr>
          <a:lstStyle/>
          <a:p>
            <a:r>
              <a:rPr lang="en-US"/>
              <a:t>t+2</a:t>
            </a:r>
          </a:p>
        </p:txBody>
      </p:sp>
      <p:sp>
        <p:nvSpPr>
          <p:cNvPr id="60476" name="Text Box 60"/>
          <p:cNvSpPr txBox="1">
            <a:spLocks noChangeArrowheads="1"/>
          </p:cNvSpPr>
          <p:nvPr/>
        </p:nvSpPr>
        <p:spPr bwMode="auto">
          <a:xfrm>
            <a:off x="8471175" y="6488669"/>
            <a:ext cx="508000" cy="366713"/>
          </a:xfrm>
          <a:prstGeom prst="rect">
            <a:avLst/>
          </a:prstGeom>
          <a:noFill/>
          <a:ln w="9525" algn="ctr">
            <a:noFill/>
            <a:miter lim="800000"/>
            <a:headEnd/>
            <a:tailEnd/>
          </a:ln>
          <a:effectLst/>
        </p:spPr>
        <p:txBody>
          <a:bodyPr wrap="none">
            <a:spAutoFit/>
          </a:bodyPr>
          <a:lstStyle/>
          <a:p>
            <a:r>
              <a:rPr lang="en-US"/>
              <a:t>t+3</a:t>
            </a:r>
          </a:p>
        </p:txBody>
      </p:sp>
      <p:sp>
        <p:nvSpPr>
          <p:cNvPr id="60477" name="Text Box 61"/>
          <p:cNvSpPr txBox="1">
            <a:spLocks noChangeArrowheads="1"/>
          </p:cNvSpPr>
          <p:nvPr/>
        </p:nvSpPr>
        <p:spPr bwMode="auto">
          <a:xfrm>
            <a:off x="9845950" y="6488668"/>
            <a:ext cx="494046" cy="369332"/>
          </a:xfrm>
          <a:prstGeom prst="rect">
            <a:avLst/>
          </a:prstGeom>
          <a:noFill/>
          <a:ln w="9525" algn="ctr">
            <a:noFill/>
            <a:miter lim="800000"/>
            <a:headEnd/>
            <a:tailEnd/>
          </a:ln>
          <a:effectLst/>
        </p:spPr>
        <p:txBody>
          <a:bodyPr wrap="none">
            <a:spAutoFit/>
          </a:bodyPr>
          <a:lstStyle/>
          <a:p>
            <a:r>
              <a:rPr lang="en-US"/>
              <a:t>t+4</a:t>
            </a:r>
          </a:p>
        </p:txBody>
      </p:sp>
      <p:sp>
        <p:nvSpPr>
          <p:cNvPr id="60481" name="Text Box 65"/>
          <p:cNvSpPr txBox="1">
            <a:spLocks noChangeArrowheads="1"/>
          </p:cNvSpPr>
          <p:nvPr/>
        </p:nvSpPr>
        <p:spPr bwMode="auto">
          <a:xfrm>
            <a:off x="4110312" y="4169331"/>
            <a:ext cx="237566" cy="369332"/>
          </a:xfrm>
          <a:prstGeom prst="rect">
            <a:avLst/>
          </a:prstGeom>
          <a:noFill/>
          <a:ln w="9525" algn="ctr">
            <a:noFill/>
            <a:miter lim="800000"/>
            <a:headEnd/>
            <a:tailEnd/>
          </a:ln>
          <a:effectLst/>
        </p:spPr>
        <p:txBody>
          <a:bodyPr wrap="none">
            <a:spAutoFit/>
          </a:bodyPr>
          <a:lstStyle/>
          <a:p>
            <a:r>
              <a:rPr lang="en-US"/>
              <a:t>i</a:t>
            </a:r>
          </a:p>
        </p:txBody>
      </p:sp>
      <p:sp>
        <p:nvSpPr>
          <p:cNvPr id="60482" name="Text Box 66"/>
          <p:cNvSpPr txBox="1">
            <a:spLocks noChangeArrowheads="1"/>
          </p:cNvSpPr>
          <p:nvPr/>
        </p:nvSpPr>
        <p:spPr bwMode="auto">
          <a:xfrm>
            <a:off x="5091387" y="4956731"/>
            <a:ext cx="470000" cy="369332"/>
          </a:xfrm>
          <a:prstGeom prst="rect">
            <a:avLst/>
          </a:prstGeom>
          <a:noFill/>
          <a:ln w="9525" algn="ctr">
            <a:noFill/>
            <a:miter lim="800000"/>
            <a:headEnd/>
            <a:tailEnd/>
          </a:ln>
          <a:effectLst/>
        </p:spPr>
        <p:txBody>
          <a:bodyPr wrap="none">
            <a:spAutoFit/>
          </a:bodyPr>
          <a:lstStyle/>
          <a:p>
            <a:r>
              <a:rPr lang="en-US"/>
              <a:t>i+1</a:t>
            </a:r>
          </a:p>
        </p:txBody>
      </p:sp>
      <p:sp>
        <p:nvSpPr>
          <p:cNvPr id="60483" name="Text Box 67"/>
          <p:cNvSpPr txBox="1">
            <a:spLocks noChangeArrowheads="1"/>
          </p:cNvSpPr>
          <p:nvPr/>
        </p:nvSpPr>
        <p:spPr bwMode="auto">
          <a:xfrm>
            <a:off x="6129612" y="5590143"/>
            <a:ext cx="470000" cy="369332"/>
          </a:xfrm>
          <a:prstGeom prst="rect">
            <a:avLst/>
          </a:prstGeom>
          <a:noFill/>
          <a:ln w="9525" algn="ctr">
            <a:noFill/>
            <a:miter lim="800000"/>
            <a:headEnd/>
            <a:tailEnd/>
          </a:ln>
          <a:effectLst/>
        </p:spPr>
        <p:txBody>
          <a:bodyPr wrap="none">
            <a:spAutoFit/>
          </a:bodyPr>
          <a:lstStyle/>
          <a:p>
            <a:r>
              <a:rPr lang="en-US"/>
              <a:t>i+2</a:t>
            </a:r>
          </a:p>
        </p:txBody>
      </p:sp>
    </p:spTree>
    <p:extLst>
      <p:ext uri="{BB962C8B-B14F-4D97-AF65-F5344CB8AC3E}">
        <p14:creationId xmlns:p14="http://schemas.microsoft.com/office/powerpoint/2010/main" val="127146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p:cTn id="7" dur="500" fill="hold"/>
                                        <p:tgtEl>
                                          <p:spTgt spid="6041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0419">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6041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041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041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0419">
                                            <p:txEl>
                                              <p:pRg st="1" end="1"/>
                                            </p:txEl>
                                          </p:spTgt>
                                        </p:tgtEl>
                                        <p:attrNameLst>
                                          <p:attrName>style.visibility</p:attrName>
                                        </p:attrNameLst>
                                      </p:cBhvr>
                                      <p:to>
                                        <p:strVal val="visible"/>
                                      </p:to>
                                    </p:set>
                                    <p:anim calcmode="lin" valueType="num">
                                      <p:cBhvr>
                                        <p:cTn id="16" dur="500" fill="hold"/>
                                        <p:tgtEl>
                                          <p:spTgt spid="6041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0419">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6041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041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04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4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4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4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4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4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4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4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4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4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4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4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4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4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4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0481"/>
                                        </p:tgtEl>
                                        <p:attrNameLst>
                                          <p:attrName>style.visibility</p:attrName>
                                        </p:attrNameLst>
                                      </p:cBhvr>
                                      <p:to>
                                        <p:strVal val="visible"/>
                                      </p:to>
                                    </p:set>
                                  </p:childTnLst>
                                </p:cTn>
                              </p:par>
                              <p:par>
                                <p:cTn id="55" presetID="47" presetClass="entr" presetSubtype="0" fill="hold" grpId="0" nodeType="withEffect">
                                  <p:stCondLst>
                                    <p:cond delay="0"/>
                                  </p:stCondLst>
                                  <p:childTnLst>
                                    <p:set>
                                      <p:cBhvr>
                                        <p:cTn id="56" dur="1" fill="hold">
                                          <p:stCondLst>
                                            <p:cond delay="0"/>
                                          </p:stCondLst>
                                        </p:cTn>
                                        <p:tgtEl>
                                          <p:spTgt spid="60434"/>
                                        </p:tgtEl>
                                        <p:attrNameLst>
                                          <p:attrName>style.visibility</p:attrName>
                                        </p:attrNameLst>
                                      </p:cBhvr>
                                      <p:to>
                                        <p:strVal val="visible"/>
                                      </p:to>
                                    </p:set>
                                    <p:animEffect transition="in" filter="fade">
                                      <p:cBhvr>
                                        <p:cTn id="57" dur="1000"/>
                                        <p:tgtEl>
                                          <p:spTgt spid="60434"/>
                                        </p:tgtEl>
                                      </p:cBhvr>
                                    </p:animEffect>
                                    <p:anim calcmode="lin" valueType="num">
                                      <p:cBhvr>
                                        <p:cTn id="58" dur="1000" fill="hold"/>
                                        <p:tgtEl>
                                          <p:spTgt spid="60434"/>
                                        </p:tgtEl>
                                        <p:attrNameLst>
                                          <p:attrName>ppt_x</p:attrName>
                                        </p:attrNameLst>
                                      </p:cBhvr>
                                      <p:tavLst>
                                        <p:tav tm="0">
                                          <p:val>
                                            <p:strVal val="#ppt_x"/>
                                          </p:val>
                                        </p:tav>
                                        <p:tav tm="100000">
                                          <p:val>
                                            <p:strVal val="#ppt_x"/>
                                          </p:val>
                                        </p:tav>
                                      </p:tavLst>
                                    </p:anim>
                                    <p:anim calcmode="lin" valueType="num">
                                      <p:cBhvr>
                                        <p:cTn id="59" dur="1000" fill="hold"/>
                                        <p:tgtEl>
                                          <p:spTgt spid="6043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7" presetClass="entr" presetSubtype="0" fill="hold" grpId="0" nodeType="clickEffect">
                                  <p:stCondLst>
                                    <p:cond delay="0"/>
                                  </p:stCondLst>
                                  <p:childTnLst>
                                    <p:set>
                                      <p:cBhvr>
                                        <p:cTn id="63" dur="1" fill="hold">
                                          <p:stCondLst>
                                            <p:cond delay="0"/>
                                          </p:stCondLst>
                                        </p:cTn>
                                        <p:tgtEl>
                                          <p:spTgt spid="60435"/>
                                        </p:tgtEl>
                                        <p:attrNameLst>
                                          <p:attrName>style.visibility</p:attrName>
                                        </p:attrNameLst>
                                      </p:cBhvr>
                                      <p:to>
                                        <p:strVal val="visible"/>
                                      </p:to>
                                    </p:set>
                                    <p:animEffect transition="in" filter="fade">
                                      <p:cBhvr>
                                        <p:cTn id="64" dur="1000"/>
                                        <p:tgtEl>
                                          <p:spTgt spid="60435"/>
                                        </p:tgtEl>
                                      </p:cBhvr>
                                    </p:animEffect>
                                    <p:anim calcmode="lin" valueType="num">
                                      <p:cBhvr>
                                        <p:cTn id="65" dur="1000" fill="hold"/>
                                        <p:tgtEl>
                                          <p:spTgt spid="60435"/>
                                        </p:tgtEl>
                                        <p:attrNameLst>
                                          <p:attrName>ppt_x</p:attrName>
                                        </p:attrNameLst>
                                      </p:cBhvr>
                                      <p:tavLst>
                                        <p:tav tm="0">
                                          <p:val>
                                            <p:strVal val="#ppt_x"/>
                                          </p:val>
                                        </p:tav>
                                        <p:tav tm="100000">
                                          <p:val>
                                            <p:strVal val="#ppt_x"/>
                                          </p:val>
                                        </p:tav>
                                      </p:tavLst>
                                    </p:anim>
                                    <p:anim calcmode="lin" valueType="num">
                                      <p:cBhvr>
                                        <p:cTn id="66" dur="1000" fill="hold"/>
                                        <p:tgtEl>
                                          <p:spTgt spid="60435"/>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1" presetClass="entr" presetSubtype="0" fill="hold" grpId="0" nodeType="afterEffect">
                                  <p:stCondLst>
                                    <p:cond delay="1000"/>
                                  </p:stCondLst>
                                  <p:childTnLst>
                                    <p:set>
                                      <p:cBhvr>
                                        <p:cTn id="69" dur="1" fill="hold">
                                          <p:stCondLst>
                                            <p:cond delay="0"/>
                                          </p:stCondLst>
                                        </p:cTn>
                                        <p:tgtEl>
                                          <p:spTgt spid="60482"/>
                                        </p:tgtEl>
                                        <p:attrNameLst>
                                          <p:attrName>style.visibility</p:attrName>
                                        </p:attrNameLst>
                                      </p:cBhvr>
                                      <p:to>
                                        <p:strVal val="visible"/>
                                      </p:to>
                                    </p:set>
                                  </p:childTnLst>
                                </p:cTn>
                              </p:par>
                            </p:childTnLst>
                          </p:cTn>
                        </p:par>
                        <p:par>
                          <p:cTn id="70" fill="hold">
                            <p:stCondLst>
                              <p:cond delay="2000"/>
                            </p:stCondLst>
                            <p:childTnLst>
                              <p:par>
                                <p:cTn id="71" presetID="47" presetClass="entr" presetSubtype="0" fill="hold" grpId="0" nodeType="afterEffect">
                                  <p:stCondLst>
                                    <p:cond delay="1000"/>
                                  </p:stCondLst>
                                  <p:childTnLst>
                                    <p:set>
                                      <p:cBhvr>
                                        <p:cTn id="72" dur="1" fill="hold">
                                          <p:stCondLst>
                                            <p:cond delay="0"/>
                                          </p:stCondLst>
                                        </p:cTn>
                                        <p:tgtEl>
                                          <p:spTgt spid="60450"/>
                                        </p:tgtEl>
                                        <p:attrNameLst>
                                          <p:attrName>style.visibility</p:attrName>
                                        </p:attrNameLst>
                                      </p:cBhvr>
                                      <p:to>
                                        <p:strVal val="visible"/>
                                      </p:to>
                                    </p:set>
                                    <p:animEffect transition="in" filter="fade">
                                      <p:cBhvr>
                                        <p:cTn id="73" dur="1000"/>
                                        <p:tgtEl>
                                          <p:spTgt spid="60450"/>
                                        </p:tgtEl>
                                      </p:cBhvr>
                                    </p:animEffect>
                                    <p:anim calcmode="lin" valueType="num">
                                      <p:cBhvr>
                                        <p:cTn id="74" dur="1000" fill="hold"/>
                                        <p:tgtEl>
                                          <p:spTgt spid="60450"/>
                                        </p:tgtEl>
                                        <p:attrNameLst>
                                          <p:attrName>ppt_x</p:attrName>
                                        </p:attrNameLst>
                                      </p:cBhvr>
                                      <p:tavLst>
                                        <p:tav tm="0">
                                          <p:val>
                                            <p:strVal val="#ppt_x"/>
                                          </p:val>
                                        </p:tav>
                                        <p:tav tm="100000">
                                          <p:val>
                                            <p:strVal val="#ppt_x"/>
                                          </p:val>
                                        </p:tav>
                                      </p:tavLst>
                                    </p:anim>
                                    <p:anim calcmode="lin" valueType="num">
                                      <p:cBhvr>
                                        <p:cTn id="75" dur="1000" fill="hold"/>
                                        <p:tgtEl>
                                          <p:spTgt spid="6045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60436"/>
                                        </p:tgtEl>
                                        <p:attrNameLst>
                                          <p:attrName>style.visibility</p:attrName>
                                        </p:attrNameLst>
                                      </p:cBhvr>
                                      <p:to>
                                        <p:strVal val="visible"/>
                                      </p:to>
                                    </p:set>
                                    <p:animEffect transition="in" filter="fade">
                                      <p:cBhvr>
                                        <p:cTn id="80" dur="1000"/>
                                        <p:tgtEl>
                                          <p:spTgt spid="60436"/>
                                        </p:tgtEl>
                                      </p:cBhvr>
                                    </p:animEffect>
                                    <p:anim calcmode="lin" valueType="num">
                                      <p:cBhvr>
                                        <p:cTn id="81" dur="1000" fill="hold"/>
                                        <p:tgtEl>
                                          <p:spTgt spid="60436"/>
                                        </p:tgtEl>
                                        <p:attrNameLst>
                                          <p:attrName>ppt_x</p:attrName>
                                        </p:attrNameLst>
                                      </p:cBhvr>
                                      <p:tavLst>
                                        <p:tav tm="0">
                                          <p:val>
                                            <p:strVal val="#ppt_x"/>
                                          </p:val>
                                        </p:tav>
                                        <p:tav tm="100000">
                                          <p:val>
                                            <p:strVal val="#ppt_x"/>
                                          </p:val>
                                        </p:tav>
                                      </p:tavLst>
                                    </p:anim>
                                    <p:anim calcmode="lin" valueType="num">
                                      <p:cBhvr>
                                        <p:cTn id="82" dur="1000" fill="hold"/>
                                        <p:tgtEl>
                                          <p:spTgt spid="60436"/>
                                        </p:tgtEl>
                                        <p:attrNameLst>
                                          <p:attrName>ppt_y</p:attrName>
                                        </p:attrNameLst>
                                      </p:cBhvr>
                                      <p:tavLst>
                                        <p:tav tm="0">
                                          <p:val>
                                            <p:strVal val="#ppt_y-.1"/>
                                          </p:val>
                                        </p:tav>
                                        <p:tav tm="100000">
                                          <p:val>
                                            <p:strVal val="#ppt_y"/>
                                          </p:val>
                                        </p:tav>
                                      </p:tavLst>
                                    </p:anim>
                                  </p:childTnLst>
                                </p:cTn>
                              </p:par>
                            </p:childTnLst>
                          </p:cTn>
                        </p:par>
                        <p:par>
                          <p:cTn id="83" fill="hold">
                            <p:stCondLst>
                              <p:cond delay="1000"/>
                            </p:stCondLst>
                            <p:childTnLst>
                              <p:par>
                                <p:cTn id="84" presetID="47" presetClass="entr" presetSubtype="0" fill="hold" grpId="0" nodeType="afterEffect">
                                  <p:stCondLst>
                                    <p:cond delay="500"/>
                                  </p:stCondLst>
                                  <p:childTnLst>
                                    <p:set>
                                      <p:cBhvr>
                                        <p:cTn id="85" dur="1" fill="hold">
                                          <p:stCondLst>
                                            <p:cond delay="0"/>
                                          </p:stCondLst>
                                        </p:cTn>
                                        <p:tgtEl>
                                          <p:spTgt spid="60451"/>
                                        </p:tgtEl>
                                        <p:attrNameLst>
                                          <p:attrName>style.visibility</p:attrName>
                                        </p:attrNameLst>
                                      </p:cBhvr>
                                      <p:to>
                                        <p:strVal val="visible"/>
                                      </p:to>
                                    </p:set>
                                    <p:animEffect transition="in" filter="fade">
                                      <p:cBhvr>
                                        <p:cTn id="86" dur="1000"/>
                                        <p:tgtEl>
                                          <p:spTgt spid="60451"/>
                                        </p:tgtEl>
                                      </p:cBhvr>
                                    </p:animEffect>
                                    <p:anim calcmode="lin" valueType="num">
                                      <p:cBhvr>
                                        <p:cTn id="87" dur="1000" fill="hold"/>
                                        <p:tgtEl>
                                          <p:spTgt spid="60451"/>
                                        </p:tgtEl>
                                        <p:attrNameLst>
                                          <p:attrName>ppt_x</p:attrName>
                                        </p:attrNameLst>
                                      </p:cBhvr>
                                      <p:tavLst>
                                        <p:tav tm="0">
                                          <p:val>
                                            <p:strVal val="#ppt_x"/>
                                          </p:val>
                                        </p:tav>
                                        <p:tav tm="100000">
                                          <p:val>
                                            <p:strVal val="#ppt_x"/>
                                          </p:val>
                                        </p:tav>
                                      </p:tavLst>
                                    </p:anim>
                                    <p:anim calcmode="lin" valueType="num">
                                      <p:cBhvr>
                                        <p:cTn id="88" dur="1000" fill="hold"/>
                                        <p:tgtEl>
                                          <p:spTgt spid="60451"/>
                                        </p:tgtEl>
                                        <p:attrNameLst>
                                          <p:attrName>ppt_y</p:attrName>
                                        </p:attrNameLst>
                                      </p:cBhvr>
                                      <p:tavLst>
                                        <p:tav tm="0">
                                          <p:val>
                                            <p:strVal val="#ppt_y-.1"/>
                                          </p:val>
                                        </p:tav>
                                        <p:tav tm="100000">
                                          <p:val>
                                            <p:strVal val="#ppt_y"/>
                                          </p:val>
                                        </p:tav>
                                      </p:tavLst>
                                    </p:anim>
                                  </p:childTnLst>
                                </p:cTn>
                              </p:par>
                            </p:childTnLst>
                          </p:cTn>
                        </p:par>
                        <p:par>
                          <p:cTn id="89" fill="hold">
                            <p:stCondLst>
                              <p:cond delay="2500"/>
                            </p:stCondLst>
                            <p:childTnLst>
                              <p:par>
                                <p:cTn id="90" presetID="1" presetClass="entr" presetSubtype="0" fill="hold" grpId="0" nodeType="afterEffect">
                                  <p:stCondLst>
                                    <p:cond delay="500"/>
                                  </p:stCondLst>
                                  <p:childTnLst>
                                    <p:set>
                                      <p:cBhvr>
                                        <p:cTn id="91" dur="1" fill="hold">
                                          <p:stCondLst>
                                            <p:cond delay="0"/>
                                          </p:stCondLst>
                                        </p:cTn>
                                        <p:tgtEl>
                                          <p:spTgt spid="60483"/>
                                        </p:tgtEl>
                                        <p:attrNameLst>
                                          <p:attrName>style.visibility</p:attrName>
                                        </p:attrNameLst>
                                      </p:cBhvr>
                                      <p:to>
                                        <p:strVal val="visible"/>
                                      </p:to>
                                    </p:set>
                                  </p:childTnLst>
                                </p:cTn>
                              </p:par>
                            </p:childTnLst>
                          </p:cTn>
                        </p:par>
                        <p:par>
                          <p:cTn id="92" fill="hold">
                            <p:stCondLst>
                              <p:cond delay="3000"/>
                            </p:stCondLst>
                            <p:childTnLst>
                              <p:par>
                                <p:cTn id="93" presetID="47" presetClass="entr" presetSubtype="0" fill="hold" grpId="0" nodeType="afterEffect">
                                  <p:stCondLst>
                                    <p:cond delay="500"/>
                                  </p:stCondLst>
                                  <p:childTnLst>
                                    <p:set>
                                      <p:cBhvr>
                                        <p:cTn id="94" dur="1" fill="hold">
                                          <p:stCondLst>
                                            <p:cond delay="0"/>
                                          </p:stCondLst>
                                        </p:cTn>
                                        <p:tgtEl>
                                          <p:spTgt spid="60454"/>
                                        </p:tgtEl>
                                        <p:attrNameLst>
                                          <p:attrName>style.visibility</p:attrName>
                                        </p:attrNameLst>
                                      </p:cBhvr>
                                      <p:to>
                                        <p:strVal val="visible"/>
                                      </p:to>
                                    </p:set>
                                    <p:animEffect transition="in" filter="fade">
                                      <p:cBhvr>
                                        <p:cTn id="95" dur="1000"/>
                                        <p:tgtEl>
                                          <p:spTgt spid="60454"/>
                                        </p:tgtEl>
                                      </p:cBhvr>
                                    </p:animEffect>
                                    <p:anim calcmode="lin" valueType="num">
                                      <p:cBhvr>
                                        <p:cTn id="96" dur="1000" fill="hold"/>
                                        <p:tgtEl>
                                          <p:spTgt spid="60454"/>
                                        </p:tgtEl>
                                        <p:attrNameLst>
                                          <p:attrName>ppt_x</p:attrName>
                                        </p:attrNameLst>
                                      </p:cBhvr>
                                      <p:tavLst>
                                        <p:tav tm="0">
                                          <p:val>
                                            <p:strVal val="#ppt_x"/>
                                          </p:val>
                                        </p:tav>
                                        <p:tav tm="100000">
                                          <p:val>
                                            <p:strVal val="#ppt_x"/>
                                          </p:val>
                                        </p:tav>
                                      </p:tavLst>
                                    </p:anim>
                                    <p:anim calcmode="lin" valueType="num">
                                      <p:cBhvr>
                                        <p:cTn id="97" dur="1000" fill="hold"/>
                                        <p:tgtEl>
                                          <p:spTgt spid="60454"/>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7" presetClass="entr" presetSubtype="0" fill="hold" grpId="0" nodeType="clickEffect">
                                  <p:stCondLst>
                                    <p:cond delay="0"/>
                                  </p:stCondLst>
                                  <p:childTnLst>
                                    <p:set>
                                      <p:cBhvr>
                                        <p:cTn id="101" dur="1" fill="hold">
                                          <p:stCondLst>
                                            <p:cond delay="0"/>
                                          </p:stCondLst>
                                        </p:cTn>
                                        <p:tgtEl>
                                          <p:spTgt spid="60452"/>
                                        </p:tgtEl>
                                        <p:attrNameLst>
                                          <p:attrName>style.visibility</p:attrName>
                                        </p:attrNameLst>
                                      </p:cBhvr>
                                      <p:to>
                                        <p:strVal val="visible"/>
                                      </p:to>
                                    </p:set>
                                    <p:animEffect transition="in" filter="fade">
                                      <p:cBhvr>
                                        <p:cTn id="102" dur="1000"/>
                                        <p:tgtEl>
                                          <p:spTgt spid="60452"/>
                                        </p:tgtEl>
                                      </p:cBhvr>
                                    </p:animEffect>
                                    <p:anim calcmode="lin" valueType="num">
                                      <p:cBhvr>
                                        <p:cTn id="103" dur="1000" fill="hold"/>
                                        <p:tgtEl>
                                          <p:spTgt spid="60452"/>
                                        </p:tgtEl>
                                        <p:attrNameLst>
                                          <p:attrName>ppt_x</p:attrName>
                                        </p:attrNameLst>
                                      </p:cBhvr>
                                      <p:tavLst>
                                        <p:tav tm="0">
                                          <p:val>
                                            <p:strVal val="#ppt_x"/>
                                          </p:val>
                                        </p:tav>
                                        <p:tav tm="100000">
                                          <p:val>
                                            <p:strVal val="#ppt_x"/>
                                          </p:val>
                                        </p:tav>
                                      </p:tavLst>
                                    </p:anim>
                                    <p:anim calcmode="lin" valueType="num">
                                      <p:cBhvr>
                                        <p:cTn id="104" dur="1000" fill="hold"/>
                                        <p:tgtEl>
                                          <p:spTgt spid="60452"/>
                                        </p:tgtEl>
                                        <p:attrNameLst>
                                          <p:attrName>ppt_y</p:attrName>
                                        </p:attrNameLst>
                                      </p:cBhvr>
                                      <p:tavLst>
                                        <p:tav tm="0">
                                          <p:val>
                                            <p:strVal val="#ppt_y-.1"/>
                                          </p:val>
                                        </p:tav>
                                        <p:tav tm="100000">
                                          <p:val>
                                            <p:strVal val="#ppt_y"/>
                                          </p:val>
                                        </p:tav>
                                      </p:tavLst>
                                    </p:anim>
                                  </p:childTnLst>
                                </p:cTn>
                              </p:par>
                            </p:childTnLst>
                          </p:cTn>
                        </p:par>
                        <p:par>
                          <p:cTn id="105" fill="hold">
                            <p:stCondLst>
                              <p:cond delay="1000"/>
                            </p:stCondLst>
                            <p:childTnLst>
                              <p:par>
                                <p:cTn id="106" presetID="47" presetClass="entr" presetSubtype="0" fill="hold" grpId="0" nodeType="afterEffect">
                                  <p:stCondLst>
                                    <p:cond delay="500"/>
                                  </p:stCondLst>
                                  <p:childTnLst>
                                    <p:set>
                                      <p:cBhvr>
                                        <p:cTn id="107" dur="1" fill="hold">
                                          <p:stCondLst>
                                            <p:cond delay="0"/>
                                          </p:stCondLst>
                                        </p:cTn>
                                        <p:tgtEl>
                                          <p:spTgt spid="60455"/>
                                        </p:tgtEl>
                                        <p:attrNameLst>
                                          <p:attrName>style.visibility</p:attrName>
                                        </p:attrNameLst>
                                      </p:cBhvr>
                                      <p:to>
                                        <p:strVal val="visible"/>
                                      </p:to>
                                    </p:set>
                                    <p:animEffect transition="in" filter="fade">
                                      <p:cBhvr>
                                        <p:cTn id="108" dur="1000"/>
                                        <p:tgtEl>
                                          <p:spTgt spid="60455"/>
                                        </p:tgtEl>
                                      </p:cBhvr>
                                    </p:animEffect>
                                    <p:anim calcmode="lin" valueType="num">
                                      <p:cBhvr>
                                        <p:cTn id="109" dur="1000" fill="hold"/>
                                        <p:tgtEl>
                                          <p:spTgt spid="60455"/>
                                        </p:tgtEl>
                                        <p:attrNameLst>
                                          <p:attrName>ppt_x</p:attrName>
                                        </p:attrNameLst>
                                      </p:cBhvr>
                                      <p:tavLst>
                                        <p:tav tm="0">
                                          <p:val>
                                            <p:strVal val="#ppt_x"/>
                                          </p:val>
                                        </p:tav>
                                        <p:tav tm="100000">
                                          <p:val>
                                            <p:strVal val="#ppt_x"/>
                                          </p:val>
                                        </p:tav>
                                      </p:tavLst>
                                    </p:anim>
                                    <p:anim calcmode="lin" valueType="num">
                                      <p:cBhvr>
                                        <p:cTn id="110" dur="1000" fill="hold"/>
                                        <p:tgtEl>
                                          <p:spTgt spid="60455"/>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7" presetClass="entr" presetSubtype="0" fill="hold" grpId="0" nodeType="clickEffect">
                                  <p:stCondLst>
                                    <p:cond delay="0"/>
                                  </p:stCondLst>
                                  <p:childTnLst>
                                    <p:set>
                                      <p:cBhvr>
                                        <p:cTn id="114" dur="1" fill="hold">
                                          <p:stCondLst>
                                            <p:cond delay="0"/>
                                          </p:stCondLst>
                                        </p:cTn>
                                        <p:tgtEl>
                                          <p:spTgt spid="60456"/>
                                        </p:tgtEl>
                                        <p:attrNameLst>
                                          <p:attrName>style.visibility</p:attrName>
                                        </p:attrNameLst>
                                      </p:cBhvr>
                                      <p:to>
                                        <p:strVal val="visible"/>
                                      </p:to>
                                    </p:set>
                                    <p:animEffect transition="in" filter="fade">
                                      <p:cBhvr>
                                        <p:cTn id="115" dur="1000"/>
                                        <p:tgtEl>
                                          <p:spTgt spid="60456"/>
                                        </p:tgtEl>
                                      </p:cBhvr>
                                    </p:animEffect>
                                    <p:anim calcmode="lin" valueType="num">
                                      <p:cBhvr>
                                        <p:cTn id="116" dur="1000" fill="hold"/>
                                        <p:tgtEl>
                                          <p:spTgt spid="60456"/>
                                        </p:tgtEl>
                                        <p:attrNameLst>
                                          <p:attrName>ppt_x</p:attrName>
                                        </p:attrNameLst>
                                      </p:cBhvr>
                                      <p:tavLst>
                                        <p:tav tm="0">
                                          <p:val>
                                            <p:strVal val="#ppt_x"/>
                                          </p:val>
                                        </p:tav>
                                        <p:tav tm="100000">
                                          <p:val>
                                            <p:strVal val="#ppt_x"/>
                                          </p:val>
                                        </p:tav>
                                      </p:tavLst>
                                    </p:anim>
                                    <p:anim calcmode="lin" valueType="num">
                                      <p:cBhvr>
                                        <p:cTn id="117" dur="1000" fill="hold"/>
                                        <p:tgtEl>
                                          <p:spTgt spid="604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P spid="60464" grpId="0"/>
      <p:bldP spid="60434" grpId="0" animBg="1"/>
      <p:bldP spid="60435" grpId="0" animBg="1"/>
      <p:bldP spid="60436" grpId="0" animBg="1"/>
      <p:bldP spid="60450" grpId="0" animBg="1"/>
      <p:bldP spid="60451" grpId="0" animBg="1"/>
      <p:bldP spid="60452" grpId="0" animBg="1"/>
      <p:bldP spid="60454" grpId="0" animBg="1"/>
      <p:bldP spid="60455" grpId="0" animBg="1"/>
      <p:bldP spid="60456" grpId="0" animBg="1"/>
      <p:bldP spid="60458" grpId="0" animBg="1"/>
      <p:bldP spid="60462" grpId="0" animBg="1"/>
      <p:bldP spid="60463" grpId="0"/>
      <p:bldP spid="60465" grpId="0" animBg="1"/>
      <p:bldP spid="60468" grpId="0" animBg="1"/>
      <p:bldP spid="60470" grpId="0" animBg="1"/>
      <p:bldP spid="60471" grpId="0" animBg="1"/>
      <p:bldP spid="60472" grpId="0" animBg="1"/>
      <p:bldP spid="60473" grpId="0"/>
      <p:bldP spid="60474" grpId="0"/>
      <p:bldP spid="60475" grpId="0"/>
      <p:bldP spid="60476" grpId="0"/>
      <p:bldP spid="60477" grpId="0"/>
      <p:bldP spid="60481" grpId="0"/>
      <p:bldP spid="60482" grpId="0"/>
      <p:bldP spid="6048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945524" y="1266497"/>
            <a:ext cx="8229600" cy="715963"/>
          </a:xfrm>
        </p:spPr>
        <p:txBody>
          <a:bodyPr/>
          <a:lstStyle/>
          <a:p>
            <a:pPr algn="l" eaLnBrk="1" hangingPunct="1"/>
            <a:r>
              <a:rPr lang="en-US" sz="3200" dirty="0"/>
              <a:t>STAGES:</a:t>
            </a:r>
          </a:p>
        </p:txBody>
      </p:sp>
      <p:sp>
        <p:nvSpPr>
          <p:cNvPr id="46083" name="Rectangle 3"/>
          <p:cNvSpPr>
            <a:spLocks noGrp="1" noChangeArrowheads="1"/>
          </p:cNvSpPr>
          <p:nvPr>
            <p:ph idx="1"/>
          </p:nvPr>
        </p:nvSpPr>
        <p:spPr>
          <a:xfrm>
            <a:off x="1866900" y="2195791"/>
            <a:ext cx="8458200" cy="5359499"/>
          </a:xfrm>
        </p:spPr>
        <p:txBody>
          <a:bodyPr>
            <a:normAutofit/>
          </a:bodyPr>
          <a:lstStyle/>
          <a:p>
            <a:pPr eaLnBrk="1" hangingPunct="1">
              <a:buFont typeface="Wingdings" panose="05000000000000000000" pitchFamily="2" charset="2"/>
              <a:buChar char="v"/>
            </a:pPr>
            <a:r>
              <a:rPr lang="en-US" sz="2800" dirty="0">
                <a:latin typeface="Gill Sans MT" panose="020B0502020104020203" pitchFamily="34" charset="0"/>
              </a:rPr>
              <a:t>Fetch</a:t>
            </a:r>
          </a:p>
          <a:p>
            <a:pPr lvl="2" eaLnBrk="1" hangingPunct="1">
              <a:buFont typeface="Wingdings" panose="05000000000000000000" pitchFamily="2" charset="2"/>
              <a:buChar char="ü"/>
            </a:pPr>
            <a:r>
              <a:rPr lang="en-US" sz="2200" dirty="0">
                <a:latin typeface="Gill Sans MT" panose="020B0502020104020203" pitchFamily="34" charset="0"/>
              </a:rPr>
              <a:t>Instruction taken from memory</a:t>
            </a:r>
          </a:p>
          <a:p>
            <a:pPr eaLnBrk="1" hangingPunct="1">
              <a:buFont typeface="Wingdings" panose="05000000000000000000" pitchFamily="2" charset="2"/>
              <a:buChar char="v"/>
            </a:pPr>
            <a:r>
              <a:rPr lang="en-US" sz="2800" dirty="0">
                <a:latin typeface="Gill Sans MT" panose="020B0502020104020203" pitchFamily="34" charset="0"/>
              </a:rPr>
              <a:t>Decode</a:t>
            </a:r>
          </a:p>
          <a:p>
            <a:pPr lvl="2" eaLnBrk="1" hangingPunct="1">
              <a:buFont typeface="Wingdings" panose="05000000000000000000" pitchFamily="2" charset="2"/>
              <a:buChar char="ü"/>
            </a:pPr>
            <a:r>
              <a:rPr lang="en-US" sz="2200" dirty="0">
                <a:latin typeface="Gill Sans MT" panose="020B0502020104020203" pitchFamily="34" charset="0"/>
              </a:rPr>
              <a:t>Decode the fetched instruction and generate control signals for next cycle</a:t>
            </a:r>
          </a:p>
          <a:p>
            <a:pPr eaLnBrk="1" hangingPunct="1">
              <a:buFont typeface="Wingdings" panose="05000000000000000000" pitchFamily="2" charset="2"/>
              <a:buChar char="v"/>
            </a:pPr>
            <a:r>
              <a:rPr lang="en-US" sz="2800" dirty="0">
                <a:latin typeface="Gill Sans MT" panose="020B0502020104020203" pitchFamily="34" charset="0"/>
              </a:rPr>
              <a:t> Execute</a:t>
            </a:r>
          </a:p>
          <a:p>
            <a:pPr lvl="2" eaLnBrk="1" hangingPunct="1">
              <a:buFont typeface="Wingdings" panose="05000000000000000000" pitchFamily="2" charset="2"/>
              <a:buChar char="ü"/>
            </a:pPr>
            <a:r>
              <a:rPr lang="en-US" sz="2200" dirty="0">
                <a:latin typeface="Gill Sans MT" panose="020B0502020104020203" pitchFamily="34" charset="0"/>
              </a:rPr>
              <a:t>Read register bank (shift if necessary)</a:t>
            </a:r>
          </a:p>
          <a:p>
            <a:pPr lvl="2" eaLnBrk="1" hangingPunct="1">
              <a:buFont typeface="Wingdings" panose="05000000000000000000" pitchFamily="2" charset="2"/>
              <a:buChar char="ü"/>
            </a:pPr>
            <a:r>
              <a:rPr lang="en-US" sz="2200" dirty="0">
                <a:latin typeface="Gill Sans MT" panose="020B0502020104020203" pitchFamily="34" charset="0"/>
              </a:rPr>
              <a:t>ALU result generated</a:t>
            </a:r>
          </a:p>
          <a:p>
            <a:pPr lvl="2" eaLnBrk="1" hangingPunct="1">
              <a:buFont typeface="Wingdings" panose="05000000000000000000" pitchFamily="2" charset="2"/>
              <a:buChar char="ü"/>
            </a:pPr>
            <a:r>
              <a:rPr lang="en-US" sz="2200" dirty="0">
                <a:latin typeface="Gill Sans MT" panose="020B0502020104020203" pitchFamily="34" charset="0"/>
              </a:rPr>
              <a:t>Write back to register</a:t>
            </a:r>
          </a:p>
          <a:p>
            <a:pPr marL="0" indent="0" eaLnBrk="1" hangingPunct="1">
              <a:buNone/>
            </a:pPr>
            <a:r>
              <a:rPr lang="en-US" sz="3100" dirty="0">
                <a:latin typeface="Gill Sans MT" panose="020B0502020104020203" pitchFamily="34" charset="0"/>
              </a:rPr>
              <a:t>     </a:t>
            </a:r>
            <a:endParaRPr lang="en-US" i="1" dirty="0">
              <a:latin typeface="Gill Sans MT" panose="020B0502020104020203" pitchFamily="34" charset="0"/>
            </a:endParaRPr>
          </a:p>
        </p:txBody>
      </p:sp>
      <p:pic>
        <p:nvPicPr>
          <p:cNvPr id="46084" name="Picture 4"/>
          <p:cNvPicPr>
            <a:picLocks noChangeAspect="1" noChangeArrowheads="1"/>
          </p:cNvPicPr>
          <p:nvPr/>
        </p:nvPicPr>
        <p:blipFill>
          <a:blip r:embed="rId2"/>
          <a:srcRect/>
          <a:stretch>
            <a:fillRect/>
          </a:stretch>
        </p:blipFill>
        <p:spPr bwMode="auto">
          <a:xfrm>
            <a:off x="7239000" y="4467497"/>
            <a:ext cx="4953000" cy="2016125"/>
          </a:xfrm>
          <a:prstGeom prst="rect">
            <a:avLst/>
          </a:prstGeom>
          <a:noFill/>
          <a:ln w="9525">
            <a:noFill/>
            <a:miter lim="800000"/>
            <a:headEnd/>
            <a:tailEnd/>
          </a:ln>
        </p:spPr>
      </p:pic>
    </p:spTree>
    <p:extLst>
      <p:ext uri="{BB962C8B-B14F-4D97-AF65-F5344CB8AC3E}">
        <p14:creationId xmlns:p14="http://schemas.microsoft.com/office/powerpoint/2010/main" val="3541055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5298" name="Picture 2"/>
          <p:cNvPicPr>
            <a:picLocks noChangeAspect="1" noChangeArrowheads="1"/>
          </p:cNvPicPr>
          <p:nvPr/>
        </p:nvPicPr>
        <p:blipFill>
          <a:blip r:embed="rId2"/>
          <a:srcRect/>
          <a:stretch>
            <a:fillRect/>
          </a:stretch>
        </p:blipFill>
        <p:spPr bwMode="auto">
          <a:xfrm>
            <a:off x="2822028" y="568345"/>
            <a:ext cx="8882243" cy="5562600"/>
          </a:xfrm>
          <a:prstGeom prst="rect">
            <a:avLst/>
          </a:prstGeom>
          <a:noFill/>
          <a:ln w="9525">
            <a:noFill/>
            <a:miter lim="800000"/>
            <a:headEnd/>
            <a:tailEnd/>
          </a:ln>
          <a:effectLst/>
        </p:spPr>
      </p:pic>
    </p:spTree>
    <p:extLst>
      <p:ext uri="{BB962C8B-B14F-4D97-AF65-F5344CB8AC3E}">
        <p14:creationId xmlns:p14="http://schemas.microsoft.com/office/powerpoint/2010/main" val="335051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D100F9-8F5F-4011-ABAB-CD33F4582F79}"/>
              </a:ext>
            </a:extLst>
          </p:cNvPr>
          <p:cNvPicPr>
            <a:picLocks noChangeAspect="1"/>
          </p:cNvPicPr>
          <p:nvPr/>
        </p:nvPicPr>
        <p:blipFill rotWithShape="1">
          <a:blip r:embed="rId3"/>
          <a:srcRect l="19500" t="29926" r="19417" b="22222"/>
          <a:stretch/>
        </p:blipFill>
        <p:spPr>
          <a:xfrm>
            <a:off x="2143345" y="1173480"/>
            <a:ext cx="8853732" cy="4511040"/>
          </a:xfrm>
          <a:prstGeom prst="rect">
            <a:avLst/>
          </a:prstGeom>
        </p:spPr>
      </p:pic>
    </p:spTree>
    <p:extLst>
      <p:ext uri="{BB962C8B-B14F-4D97-AF65-F5344CB8AC3E}">
        <p14:creationId xmlns:p14="http://schemas.microsoft.com/office/powerpoint/2010/main" val="4184908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title"/>
          </p:nvPr>
        </p:nvSpPr>
        <p:spPr>
          <a:xfrm>
            <a:off x="1918138" y="1371600"/>
            <a:ext cx="8229600" cy="715962"/>
          </a:xfrm>
        </p:spPr>
        <p:txBody>
          <a:bodyPr>
            <a:normAutofit fontScale="90000"/>
          </a:bodyPr>
          <a:lstStyle/>
          <a:p>
            <a:pPr algn="l" eaLnBrk="1" hangingPunct="1"/>
            <a:r>
              <a:rPr lang="en-US" dirty="0"/>
              <a:t>3-stage Pipeline ARM</a:t>
            </a:r>
          </a:p>
        </p:txBody>
      </p:sp>
      <p:sp>
        <p:nvSpPr>
          <p:cNvPr id="45059" name="Rectangle 8"/>
          <p:cNvSpPr>
            <a:spLocks noGrp="1" noChangeArrowheads="1"/>
          </p:cNvSpPr>
          <p:nvPr>
            <p:ph type="body" sz="half" idx="1"/>
          </p:nvPr>
        </p:nvSpPr>
        <p:spPr>
          <a:xfrm>
            <a:off x="2421759" y="2332037"/>
            <a:ext cx="5384800" cy="4525963"/>
          </a:xfrm>
        </p:spPr>
        <p:txBody>
          <a:bodyPr/>
          <a:lstStyle/>
          <a:p>
            <a:pPr eaLnBrk="1" hangingPunct="1">
              <a:buFont typeface="Wingdings" panose="05000000000000000000" pitchFamily="2" charset="2"/>
              <a:buChar char="v"/>
            </a:pPr>
            <a:r>
              <a:rPr lang="en-US" sz="2800" dirty="0"/>
              <a:t>Register bank</a:t>
            </a:r>
          </a:p>
          <a:p>
            <a:pPr lvl="1" eaLnBrk="1" hangingPunct="1">
              <a:buFont typeface="Wingdings" panose="05000000000000000000" pitchFamily="2" charset="2"/>
              <a:buChar char="ü"/>
            </a:pPr>
            <a:r>
              <a:rPr lang="en-US" sz="2400" dirty="0"/>
              <a:t>2 data write</a:t>
            </a:r>
          </a:p>
          <a:p>
            <a:pPr lvl="1" eaLnBrk="1" hangingPunct="1">
              <a:buFont typeface="Wingdings" panose="05000000000000000000" pitchFamily="2" charset="2"/>
              <a:buChar char="ü"/>
            </a:pPr>
            <a:r>
              <a:rPr lang="en-US" sz="2400" dirty="0"/>
              <a:t>1 data read</a:t>
            </a:r>
          </a:p>
          <a:p>
            <a:pPr lvl="1" eaLnBrk="1" hangingPunct="1">
              <a:buFont typeface="Wingdings" panose="05000000000000000000" pitchFamily="2" charset="2"/>
              <a:buChar char="ü"/>
            </a:pPr>
            <a:r>
              <a:rPr lang="en-US" sz="2400" dirty="0"/>
              <a:t>1 PC write</a:t>
            </a:r>
          </a:p>
          <a:p>
            <a:pPr lvl="1" eaLnBrk="1" hangingPunct="1">
              <a:buFont typeface="Wingdings" panose="05000000000000000000" pitchFamily="2" charset="2"/>
              <a:buChar char="ü"/>
            </a:pPr>
            <a:r>
              <a:rPr lang="en-US" sz="2400" dirty="0"/>
              <a:t>1 PC read</a:t>
            </a:r>
          </a:p>
          <a:p>
            <a:pPr eaLnBrk="1" hangingPunct="1">
              <a:buFont typeface="Wingdings" panose="05000000000000000000" pitchFamily="2" charset="2"/>
              <a:buChar char="v"/>
            </a:pPr>
            <a:r>
              <a:rPr lang="en-US" sz="2800" dirty="0"/>
              <a:t>Shifter, ALU, Address register, </a:t>
            </a:r>
            <a:r>
              <a:rPr lang="en-US" sz="2800" dirty="0" err="1"/>
              <a:t>incrementer</a:t>
            </a:r>
            <a:r>
              <a:rPr lang="en-US" sz="2800" dirty="0"/>
              <a:t>, data registers, Decode &amp; control logic</a:t>
            </a:r>
          </a:p>
        </p:txBody>
      </p:sp>
      <p:pic>
        <p:nvPicPr>
          <p:cNvPr id="53258" name="Picture 10"/>
          <p:cNvPicPr>
            <a:picLocks noGrp="1" noChangeAspect="1" noChangeArrowheads="1"/>
          </p:cNvPicPr>
          <p:nvPr>
            <p:ph sz="half" idx="2"/>
          </p:nvPr>
        </p:nvPicPr>
        <p:blipFill>
          <a:blip r:embed="rId3"/>
          <a:srcRect/>
          <a:stretch>
            <a:fillRect/>
          </a:stretch>
        </p:blipFill>
        <p:spPr>
          <a:xfrm>
            <a:off x="7353300" y="357981"/>
            <a:ext cx="4800600" cy="6248401"/>
          </a:xfrm>
          <a:noFill/>
        </p:spPr>
      </p:pic>
    </p:spTree>
    <p:extLst>
      <p:ext uri="{BB962C8B-B14F-4D97-AF65-F5344CB8AC3E}">
        <p14:creationId xmlns:p14="http://schemas.microsoft.com/office/powerpoint/2010/main" val="188889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3258"/>
                                        </p:tgtEl>
                                        <p:attrNameLst>
                                          <p:attrName>style.visibility</p:attrName>
                                        </p:attrNameLst>
                                      </p:cBhvr>
                                      <p:to>
                                        <p:strVal val="visible"/>
                                      </p:to>
                                    </p:set>
                                    <p:animEffect transition="in" filter="fade">
                                      <p:cBhvr>
                                        <p:cTn id="7" dur="1000"/>
                                        <p:tgtEl>
                                          <p:spTgt spid="53258"/>
                                        </p:tgtEl>
                                      </p:cBhvr>
                                    </p:animEffect>
                                    <p:anim calcmode="lin" valueType="num">
                                      <p:cBhvr>
                                        <p:cTn id="8" dur="1000" fill="hold"/>
                                        <p:tgtEl>
                                          <p:spTgt spid="53258"/>
                                        </p:tgtEl>
                                        <p:attrNameLst>
                                          <p:attrName>ppt_x</p:attrName>
                                        </p:attrNameLst>
                                      </p:cBhvr>
                                      <p:tavLst>
                                        <p:tav tm="0">
                                          <p:val>
                                            <p:strVal val="#ppt_x"/>
                                          </p:val>
                                        </p:tav>
                                        <p:tav tm="100000">
                                          <p:val>
                                            <p:strVal val="#ppt_x"/>
                                          </p:val>
                                        </p:tav>
                                      </p:tavLst>
                                    </p:anim>
                                    <p:anim calcmode="lin" valueType="num">
                                      <p:cBhvr>
                                        <p:cTn id="9" dur="900" decel="100000" fill="hold"/>
                                        <p:tgtEl>
                                          <p:spTgt spid="5325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325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F3891B-C1B3-4CA1-A359-AD9F001AC4AC}"/>
              </a:ext>
            </a:extLst>
          </p:cNvPr>
          <p:cNvPicPr>
            <a:picLocks noChangeAspect="1"/>
          </p:cNvPicPr>
          <p:nvPr/>
        </p:nvPicPr>
        <p:blipFill>
          <a:blip r:embed="rId2"/>
          <a:stretch>
            <a:fillRect/>
          </a:stretch>
        </p:blipFill>
        <p:spPr>
          <a:xfrm>
            <a:off x="4159624" y="189698"/>
            <a:ext cx="7620000" cy="6478604"/>
          </a:xfrm>
          <a:prstGeom prst="rect">
            <a:avLst/>
          </a:prstGeom>
        </p:spPr>
      </p:pic>
      <p:pic>
        <p:nvPicPr>
          <p:cNvPr id="5" name="Picture 4">
            <a:extLst>
              <a:ext uri="{FF2B5EF4-FFF2-40B4-BE49-F238E27FC236}">
                <a16:creationId xmlns:a16="http://schemas.microsoft.com/office/drawing/2014/main" id="{48904DEA-C58B-4373-8053-457432A78687}"/>
              </a:ext>
            </a:extLst>
          </p:cNvPr>
          <p:cNvPicPr>
            <a:picLocks noChangeAspect="1"/>
          </p:cNvPicPr>
          <p:nvPr/>
        </p:nvPicPr>
        <p:blipFill>
          <a:blip r:embed="rId3"/>
          <a:stretch>
            <a:fillRect/>
          </a:stretch>
        </p:blipFill>
        <p:spPr>
          <a:xfrm>
            <a:off x="412376" y="2155302"/>
            <a:ext cx="3134162" cy="2152950"/>
          </a:xfrm>
          <a:prstGeom prst="rect">
            <a:avLst/>
          </a:prstGeom>
        </p:spPr>
      </p:pic>
    </p:spTree>
    <p:extLst>
      <p:ext uri="{BB962C8B-B14F-4D97-AF65-F5344CB8AC3E}">
        <p14:creationId xmlns:p14="http://schemas.microsoft.com/office/powerpoint/2010/main" val="2093109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3"/>
          <a:srcRect/>
          <a:stretch>
            <a:fillRect/>
          </a:stretch>
        </p:blipFill>
        <p:spPr bwMode="auto">
          <a:xfrm>
            <a:off x="2933700" y="568345"/>
            <a:ext cx="8770571" cy="5867400"/>
          </a:xfrm>
          <a:prstGeom prst="rect">
            <a:avLst/>
          </a:prstGeom>
          <a:noFill/>
          <a:ln w="9525">
            <a:noFill/>
            <a:miter lim="800000"/>
            <a:headEnd/>
            <a:tailEnd/>
          </a:ln>
          <a:effectLst/>
        </p:spPr>
      </p:pic>
    </p:spTree>
    <p:extLst>
      <p:ext uri="{BB962C8B-B14F-4D97-AF65-F5344CB8AC3E}">
        <p14:creationId xmlns:p14="http://schemas.microsoft.com/office/powerpoint/2010/main" val="4103827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CE420-8ABD-406D-BB4C-84DA9060BA38}"/>
              </a:ext>
            </a:extLst>
          </p:cNvPr>
          <p:cNvPicPr>
            <a:picLocks noChangeAspect="1"/>
          </p:cNvPicPr>
          <p:nvPr/>
        </p:nvPicPr>
        <p:blipFill>
          <a:blip r:embed="rId2"/>
          <a:stretch>
            <a:fillRect/>
          </a:stretch>
        </p:blipFill>
        <p:spPr>
          <a:xfrm>
            <a:off x="723150" y="1109339"/>
            <a:ext cx="10745700" cy="4639322"/>
          </a:xfrm>
          <a:prstGeom prst="rect">
            <a:avLst/>
          </a:prstGeom>
        </p:spPr>
      </p:pic>
    </p:spTree>
    <p:extLst>
      <p:ext uri="{BB962C8B-B14F-4D97-AF65-F5344CB8AC3E}">
        <p14:creationId xmlns:p14="http://schemas.microsoft.com/office/powerpoint/2010/main" val="4169140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5261-2B53-4282-9E22-4E14F2F8C82A}"/>
              </a:ext>
            </a:extLst>
          </p:cNvPr>
          <p:cNvSpPr>
            <a:spLocks noGrp="1"/>
          </p:cNvSpPr>
          <p:nvPr>
            <p:ph type="ctrTitle"/>
          </p:nvPr>
        </p:nvSpPr>
        <p:spPr/>
        <p:txBody>
          <a:bodyPr/>
          <a:lstStyle/>
          <a:p>
            <a:r>
              <a:rPr lang="en-US" dirty="0"/>
              <a:t>Five stage Pipelining</a:t>
            </a:r>
            <a:endParaRPr lang="en-IN" dirty="0"/>
          </a:p>
        </p:txBody>
      </p:sp>
      <p:sp>
        <p:nvSpPr>
          <p:cNvPr id="3" name="Subtitle 2">
            <a:extLst>
              <a:ext uri="{FF2B5EF4-FFF2-40B4-BE49-F238E27FC236}">
                <a16:creationId xmlns:a16="http://schemas.microsoft.com/office/drawing/2014/main" id="{B987480E-EECD-4728-82F6-550567F338EC}"/>
              </a:ext>
            </a:extLst>
          </p:cNvPr>
          <p:cNvSpPr>
            <a:spLocks noGrp="1"/>
          </p:cNvSpPr>
          <p:nvPr>
            <p:ph type="subTitle" idx="1"/>
          </p:nvPr>
        </p:nvSpPr>
        <p:spPr/>
        <p:txBody>
          <a:bodyPr/>
          <a:lstStyle/>
          <a:p>
            <a:r>
              <a:rPr lang="en-US" dirty="0"/>
              <a:t>ARM9TDMI</a:t>
            </a:r>
            <a:endParaRPr lang="en-IN" dirty="0"/>
          </a:p>
        </p:txBody>
      </p:sp>
    </p:spTree>
    <p:extLst>
      <p:ext uri="{BB962C8B-B14F-4D97-AF65-F5344CB8AC3E}">
        <p14:creationId xmlns:p14="http://schemas.microsoft.com/office/powerpoint/2010/main" val="359432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a:t>Byte Ordering</a:t>
            </a:r>
          </a:p>
        </p:txBody>
      </p:sp>
      <p:sp>
        <p:nvSpPr>
          <p:cNvPr id="14339" name="Content Placeholder 2"/>
          <p:cNvSpPr>
            <a:spLocks noGrp="1"/>
          </p:cNvSpPr>
          <p:nvPr>
            <p:ph idx="1"/>
          </p:nvPr>
        </p:nvSpPr>
        <p:spPr/>
        <p:txBody>
          <a:bodyPr>
            <a:normAutofit lnSpcReduction="10000"/>
          </a:bodyPr>
          <a:lstStyle/>
          <a:p>
            <a:pPr eaLnBrk="1" hangingPunct="1">
              <a:spcBef>
                <a:spcPct val="40000"/>
              </a:spcBef>
            </a:pPr>
            <a:r>
              <a:rPr lang="en-US" altLang="en-US" sz="2600">
                <a:latin typeface="Arial" panose="020B0604020202020204" pitchFamily="34" charset="0"/>
              </a:rPr>
              <a:t>Byte ordering, or </a:t>
            </a:r>
            <a:r>
              <a:rPr lang="en-US" altLang="en-US" sz="2600" i="1">
                <a:solidFill>
                  <a:srgbClr val="0070C0"/>
                </a:solidFill>
                <a:latin typeface="Arial" panose="020B0604020202020204" pitchFamily="34" charset="0"/>
              </a:rPr>
              <a:t>endianness</a:t>
            </a:r>
            <a:r>
              <a:rPr lang="en-US" altLang="en-US" sz="2600">
                <a:solidFill>
                  <a:srgbClr val="0070C0"/>
                </a:solidFill>
                <a:latin typeface="Arial" panose="020B0604020202020204" pitchFamily="34" charset="0"/>
              </a:rPr>
              <a:t>, </a:t>
            </a:r>
            <a:r>
              <a:rPr lang="en-US" altLang="en-US" sz="2600">
                <a:latin typeface="Arial" panose="020B0604020202020204" pitchFamily="34" charset="0"/>
              </a:rPr>
              <a:t>is another major architectural consideration.</a:t>
            </a:r>
          </a:p>
          <a:p>
            <a:pPr eaLnBrk="1" hangingPunct="1">
              <a:spcBef>
                <a:spcPct val="40000"/>
              </a:spcBef>
            </a:pPr>
            <a:r>
              <a:rPr lang="en-US" altLang="en-US" sz="2600">
                <a:latin typeface="Arial" panose="020B0604020202020204" pitchFamily="34" charset="0"/>
              </a:rPr>
              <a:t>If we have a </a:t>
            </a:r>
            <a:r>
              <a:rPr lang="en-US" altLang="en-US" sz="2600">
                <a:solidFill>
                  <a:srgbClr val="0070C0"/>
                </a:solidFill>
                <a:latin typeface="Arial" panose="020B0604020202020204" pitchFamily="34" charset="0"/>
              </a:rPr>
              <a:t>two-byte integer, the integer may be stored so that the least significant byte is followed by the most significant byte or vice versa.</a:t>
            </a:r>
          </a:p>
          <a:p>
            <a:pPr lvl="1" eaLnBrk="1" hangingPunct="1">
              <a:spcBef>
                <a:spcPct val="40000"/>
              </a:spcBef>
            </a:pPr>
            <a:r>
              <a:rPr lang="en-US" altLang="en-US">
                <a:solidFill>
                  <a:srgbClr val="FF0000"/>
                </a:solidFill>
              </a:rPr>
              <a:t>In </a:t>
            </a:r>
            <a:r>
              <a:rPr lang="en-US" altLang="en-US" i="1">
                <a:solidFill>
                  <a:srgbClr val="FF0000"/>
                </a:solidFill>
              </a:rPr>
              <a:t>little endian </a:t>
            </a:r>
            <a:r>
              <a:rPr lang="en-US" altLang="en-US">
                <a:solidFill>
                  <a:srgbClr val="FF0000"/>
                </a:solidFill>
              </a:rPr>
              <a:t>machines,</a:t>
            </a:r>
            <a:r>
              <a:rPr lang="en-US" altLang="en-US" i="1">
                <a:solidFill>
                  <a:srgbClr val="FF0000"/>
                </a:solidFill>
              </a:rPr>
              <a:t> </a:t>
            </a:r>
            <a:r>
              <a:rPr lang="en-US" altLang="en-US">
                <a:solidFill>
                  <a:srgbClr val="FF0000"/>
                </a:solidFill>
              </a:rPr>
              <a:t>the least significant byte is followed by the most significant byte.</a:t>
            </a:r>
          </a:p>
          <a:p>
            <a:pPr lvl="1" eaLnBrk="1" hangingPunct="1">
              <a:spcBef>
                <a:spcPct val="40000"/>
              </a:spcBef>
            </a:pPr>
            <a:r>
              <a:rPr lang="en-US" altLang="en-US" i="1">
                <a:solidFill>
                  <a:srgbClr val="FF0000"/>
                </a:solidFill>
              </a:rPr>
              <a:t>Big endian</a:t>
            </a:r>
            <a:r>
              <a:rPr lang="en-US" altLang="en-US">
                <a:solidFill>
                  <a:srgbClr val="FF0000"/>
                </a:solidFill>
              </a:rPr>
              <a:t> machines store the most significant byte first (at the lower address).</a:t>
            </a:r>
            <a:r>
              <a:rPr lang="en-US" altLang="en-US" sz="2200">
                <a:solidFill>
                  <a:srgbClr val="FF0000"/>
                </a:solidFill>
                <a:latin typeface="Arial" panose="020B0604020202020204" pitchFamily="34" charset="0"/>
              </a:rPr>
              <a:t> </a:t>
            </a:r>
          </a:p>
          <a:p>
            <a:pPr eaLnBrk="1" hangingPunct="1"/>
            <a:endParaRPr lang="en-US" altLang="en-US"/>
          </a:p>
        </p:txBody>
      </p:sp>
      <p:sp>
        <p:nvSpPr>
          <p:cNvPr id="4" name="Date Placeholder 3"/>
          <p:cNvSpPr>
            <a:spLocks noGrp="1"/>
          </p:cNvSpPr>
          <p:nvPr>
            <p:ph type="dt" sz="quarter" idx="10"/>
          </p:nvPr>
        </p:nvSpPr>
        <p:spPr/>
        <p:txBody>
          <a:bodyPr/>
          <a:lstStyle/>
          <a:p>
            <a:pPr>
              <a:defRPr/>
            </a:pPr>
            <a:fld id="{EFC6A9EF-6054-4BCA-9783-060AD540B841}"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2325217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8" name="Rectangle 8"/>
          <p:cNvSpPr>
            <a:spLocks noChangeArrowheads="1"/>
          </p:cNvSpPr>
          <p:nvPr/>
        </p:nvSpPr>
        <p:spPr bwMode="auto">
          <a:xfrm>
            <a:off x="9977071" y="5957396"/>
            <a:ext cx="1727200" cy="576263"/>
          </a:xfrm>
          <a:prstGeom prst="rect">
            <a:avLst/>
          </a:prstGeom>
          <a:solidFill>
            <a:srgbClr val="FF00FF"/>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00FF"/>
            </a:extrusionClr>
          </a:sp3d>
        </p:spPr>
        <p:txBody>
          <a:bodyPr wrap="none" anchor="ctr">
            <a:flatTx/>
          </a:bodyPr>
          <a:lstStyle/>
          <a:p>
            <a:r>
              <a:rPr lang="en-US" sz="2400" b="1">
                <a:effectLst>
                  <a:outerShdw blurRad="38100" dist="38100" dir="2700000" algn="tl">
                    <a:srgbClr val="000000"/>
                  </a:outerShdw>
                </a:effectLst>
              </a:rPr>
              <a:t>Write-back</a:t>
            </a:r>
          </a:p>
        </p:txBody>
      </p:sp>
      <p:sp>
        <p:nvSpPr>
          <p:cNvPr id="66567" name="Rectangle 7"/>
          <p:cNvSpPr>
            <a:spLocks noChangeArrowheads="1"/>
          </p:cNvSpPr>
          <p:nvPr/>
        </p:nvSpPr>
        <p:spPr bwMode="auto">
          <a:xfrm>
            <a:off x="9573846" y="5265246"/>
            <a:ext cx="1727200" cy="576263"/>
          </a:xfrm>
          <a:prstGeom prst="rect">
            <a:avLst/>
          </a:prstGeom>
          <a:solidFill>
            <a:srgbClr val="FF9900"/>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sp3d>
        </p:spPr>
        <p:txBody>
          <a:bodyPr wrap="none" anchor="ctr">
            <a:flatTx/>
          </a:bodyPr>
          <a:lstStyle/>
          <a:p>
            <a:r>
              <a:rPr lang="en-US" sz="2400" b="1">
                <a:effectLst>
                  <a:outerShdw blurRad="38100" dist="38100" dir="2700000" algn="tl">
                    <a:srgbClr val="000000"/>
                  </a:outerShdw>
                </a:effectLst>
              </a:rPr>
              <a:t>Buffer/data</a:t>
            </a:r>
          </a:p>
        </p:txBody>
      </p:sp>
      <p:sp>
        <p:nvSpPr>
          <p:cNvPr id="66566" name="Rectangle 6"/>
          <p:cNvSpPr>
            <a:spLocks noChangeArrowheads="1"/>
          </p:cNvSpPr>
          <p:nvPr/>
        </p:nvSpPr>
        <p:spPr bwMode="auto">
          <a:xfrm>
            <a:off x="9286509" y="4574683"/>
            <a:ext cx="1727200" cy="576262"/>
          </a:xfrm>
          <a:prstGeom prst="rect">
            <a:avLst/>
          </a:prstGeom>
          <a:solidFill>
            <a:srgbClr val="00FF00"/>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00FF00"/>
            </a:extrusionClr>
          </a:sp3d>
        </p:spPr>
        <p:txBody>
          <a:bodyPr wrap="none" anchor="ctr">
            <a:flatTx/>
          </a:bodyPr>
          <a:lstStyle/>
          <a:p>
            <a:r>
              <a:rPr lang="en-US" sz="2400" b="1">
                <a:effectLst>
                  <a:outerShdw blurRad="38100" dist="38100" dir="2700000" algn="tl">
                    <a:srgbClr val="000000"/>
                  </a:outerShdw>
                </a:effectLst>
              </a:rPr>
              <a:t>Execute</a:t>
            </a:r>
          </a:p>
        </p:txBody>
      </p:sp>
      <p:sp>
        <p:nvSpPr>
          <p:cNvPr id="66565" name="Rectangle 5"/>
          <p:cNvSpPr>
            <a:spLocks noChangeArrowheads="1"/>
          </p:cNvSpPr>
          <p:nvPr/>
        </p:nvSpPr>
        <p:spPr bwMode="auto">
          <a:xfrm>
            <a:off x="8940435" y="3884121"/>
            <a:ext cx="1728787" cy="576263"/>
          </a:xfrm>
          <a:prstGeom prst="rect">
            <a:avLst/>
          </a:prstGeom>
          <a:solidFill>
            <a:schemeClr val="accent1"/>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r>
              <a:rPr lang="en-US" sz="2400" b="1">
                <a:effectLst>
                  <a:outerShdw blurRad="38100" dist="38100" dir="2700000" algn="tl">
                    <a:srgbClr val="000000"/>
                  </a:outerShdw>
                </a:effectLst>
              </a:rPr>
              <a:t>Decode</a:t>
            </a:r>
          </a:p>
        </p:txBody>
      </p:sp>
      <p:sp>
        <p:nvSpPr>
          <p:cNvPr id="66562" name="Rectangle 2"/>
          <p:cNvSpPr>
            <a:spLocks noGrp="1" noChangeArrowheads="1"/>
          </p:cNvSpPr>
          <p:nvPr>
            <p:ph type="title"/>
          </p:nvPr>
        </p:nvSpPr>
        <p:spPr/>
        <p:txBody>
          <a:bodyPr/>
          <a:lstStyle/>
          <a:p>
            <a:br>
              <a:rPr lang="en-US" dirty="0"/>
            </a:br>
            <a:r>
              <a:rPr lang="en-US" dirty="0"/>
              <a:t>Pipeline Organization</a:t>
            </a:r>
          </a:p>
        </p:txBody>
      </p:sp>
      <p:sp>
        <p:nvSpPr>
          <p:cNvPr id="66563" name="Rectangle 3"/>
          <p:cNvSpPr>
            <a:spLocks noGrp="1" noChangeArrowheads="1"/>
          </p:cNvSpPr>
          <p:nvPr>
            <p:ph type="body" sz="half" idx="1"/>
          </p:nvPr>
        </p:nvSpPr>
        <p:spPr>
          <a:xfrm>
            <a:off x="2273301" y="3005085"/>
            <a:ext cx="5127625" cy="4533900"/>
          </a:xfrm>
        </p:spPr>
        <p:txBody>
          <a:bodyPr>
            <a:normAutofit/>
          </a:bodyPr>
          <a:lstStyle/>
          <a:p>
            <a:pPr>
              <a:buFont typeface="Wingdings" panose="05000000000000000000" pitchFamily="2" charset="2"/>
              <a:buChar char="v"/>
            </a:pPr>
            <a:r>
              <a:rPr lang="en-US" sz="2400" b="1" dirty="0">
                <a:latin typeface="Gill Sans MT" panose="020B0502020104020203" pitchFamily="34" charset="0"/>
              </a:rPr>
              <a:t>5-stage pipeline:</a:t>
            </a:r>
          </a:p>
          <a:p>
            <a:pPr lvl="2">
              <a:spcBef>
                <a:spcPct val="40000"/>
              </a:spcBef>
              <a:buFont typeface="Wingdings" panose="05000000000000000000" pitchFamily="2" charset="2"/>
              <a:buChar char="v"/>
            </a:pPr>
            <a:r>
              <a:rPr lang="en-US" sz="2400" dirty="0">
                <a:latin typeface="Gill Sans MT" panose="020B0502020104020203" pitchFamily="34" charset="0"/>
              </a:rPr>
              <a:t>Reduces work per cycle =</a:t>
            </a:r>
            <a:r>
              <a:rPr lang="en-US" sz="2400" dirty="0">
                <a:latin typeface="Gill Sans MT" panose="020B0502020104020203" pitchFamily="34" charset="0"/>
                <a:sym typeface="Symbol" pitchFamily="18" charset="2"/>
              </a:rPr>
              <a:t>&gt;</a:t>
            </a:r>
            <a:r>
              <a:rPr lang="en-US" sz="2400" dirty="0">
                <a:latin typeface="Gill Sans MT" panose="020B0502020104020203" pitchFamily="34" charset="0"/>
              </a:rPr>
              <a:t> </a:t>
            </a:r>
          </a:p>
          <a:p>
            <a:pPr marL="320040" lvl="1" indent="0">
              <a:spcBef>
                <a:spcPct val="10000"/>
              </a:spcBef>
              <a:buNone/>
            </a:pPr>
            <a:r>
              <a:rPr lang="en-US" sz="2400" dirty="0">
                <a:latin typeface="Gill Sans MT" panose="020B0502020104020203" pitchFamily="34" charset="0"/>
                <a:sym typeface="Symbol" pitchFamily="18" charset="2"/>
              </a:rPr>
              <a:t>	allows higher clock frequency</a:t>
            </a:r>
          </a:p>
          <a:p>
            <a:pPr lvl="2">
              <a:spcBef>
                <a:spcPct val="10000"/>
              </a:spcBef>
              <a:buFont typeface="Wingdings" panose="05000000000000000000" pitchFamily="2" charset="2"/>
              <a:buChar char="v"/>
            </a:pPr>
            <a:r>
              <a:rPr lang="en-US" sz="2400" dirty="0">
                <a:latin typeface="Gill Sans MT" panose="020B0502020104020203" pitchFamily="34" charset="0"/>
                <a:sym typeface="Symbol" pitchFamily="18" charset="2"/>
              </a:rPr>
              <a:t>Separates data and instruction memory =&gt;</a:t>
            </a:r>
            <a:r>
              <a:rPr lang="en-US" sz="2400" dirty="0">
                <a:latin typeface="Gill Sans MT" panose="020B0502020104020203" pitchFamily="34" charset="0"/>
              </a:rPr>
              <a:t> </a:t>
            </a:r>
            <a:r>
              <a:rPr lang="en-US" sz="2400" i="0" dirty="0">
                <a:latin typeface="Gill Sans MT" panose="020B0502020104020203" pitchFamily="34" charset="0"/>
              </a:rPr>
              <a:t>reduction of CPI         (average number of clock Cycles Per Instruction)</a:t>
            </a:r>
          </a:p>
        </p:txBody>
      </p:sp>
      <p:sp>
        <p:nvSpPr>
          <p:cNvPr id="66571" name="Rectangle 11"/>
          <p:cNvSpPr>
            <a:spLocks noGrp="1" noChangeArrowheads="1"/>
          </p:cNvSpPr>
          <p:nvPr>
            <p:ph type="body" sz="half" idx="2"/>
          </p:nvPr>
        </p:nvSpPr>
        <p:spPr>
          <a:xfrm>
            <a:off x="7267209" y="3005085"/>
            <a:ext cx="4038600" cy="4533900"/>
          </a:xfrm>
        </p:spPr>
        <p:txBody>
          <a:bodyPr/>
          <a:lstStyle/>
          <a:p>
            <a:pPr marL="0" indent="0">
              <a:buNone/>
            </a:pPr>
            <a:r>
              <a:rPr lang="en-US" b="1" dirty="0">
                <a:latin typeface="Gill Sans MT" panose="020B0502020104020203" pitchFamily="34" charset="0"/>
              </a:rPr>
              <a:t>Stages:</a:t>
            </a:r>
          </a:p>
        </p:txBody>
      </p:sp>
      <p:sp>
        <p:nvSpPr>
          <p:cNvPr id="66564" name="Rectangle 4"/>
          <p:cNvSpPr>
            <a:spLocks noChangeArrowheads="1"/>
          </p:cNvSpPr>
          <p:nvPr/>
        </p:nvSpPr>
        <p:spPr bwMode="auto">
          <a:xfrm>
            <a:off x="8767396" y="3191971"/>
            <a:ext cx="1727200" cy="576263"/>
          </a:xfrm>
          <a:prstGeom prst="rect">
            <a:avLst/>
          </a:prstGeom>
          <a:solidFill>
            <a:srgbClr val="FFFF00"/>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wrap="none" anchor="ctr">
            <a:flatTx/>
          </a:bodyPr>
          <a:lstStyle/>
          <a:p>
            <a:r>
              <a:rPr lang="en-US" sz="2400" b="1" dirty="0">
                <a:effectLst>
                  <a:outerShdw blurRad="38100" dist="38100" dir="2700000" algn="tl">
                    <a:srgbClr val="000000"/>
                  </a:outerShdw>
                </a:effectLst>
              </a:rPr>
              <a:t>Fetch</a:t>
            </a:r>
          </a:p>
        </p:txBody>
      </p:sp>
    </p:spTree>
    <p:extLst>
      <p:ext uri="{BB962C8B-B14F-4D97-AF65-F5344CB8AC3E}">
        <p14:creationId xmlns:p14="http://schemas.microsoft.com/office/powerpoint/2010/main" val="420604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dissolve">
                                      <p:cBhvr>
                                        <p:cTn id="7" dur="500"/>
                                        <p:tgtEl>
                                          <p:spTgt spid="6656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6563">
                                            <p:txEl>
                                              <p:pRg st="1" end="1"/>
                                            </p:txEl>
                                          </p:spTgt>
                                        </p:tgtEl>
                                        <p:attrNameLst>
                                          <p:attrName>style.visibility</p:attrName>
                                        </p:attrNameLst>
                                      </p:cBhvr>
                                      <p:to>
                                        <p:strVal val="visible"/>
                                      </p:to>
                                    </p:set>
                                    <p:animEffect transition="in" filter="dissolve">
                                      <p:cBhvr>
                                        <p:cTn id="10" dur="500"/>
                                        <p:tgtEl>
                                          <p:spTgt spid="66563">
                                            <p:txEl>
                                              <p:pRg st="1" end="1"/>
                                            </p:txEl>
                                          </p:spTgt>
                                        </p:tgtEl>
                                      </p:cBhvr>
                                    </p:animEffect>
                                  </p:childTnLst>
                                </p:cTn>
                              </p:par>
                              <p:par>
                                <p:cTn id="11" presetID="9" presetClass="entr" presetSubtype="0" fill="hold" grpId="0" nodeType="withEffect">
                                  <p:stCondLst>
                                    <p:cond delay="1000"/>
                                  </p:stCondLst>
                                  <p:childTnLst>
                                    <p:set>
                                      <p:cBhvr>
                                        <p:cTn id="12" dur="1" fill="hold">
                                          <p:stCondLst>
                                            <p:cond delay="0"/>
                                          </p:stCondLst>
                                        </p:cTn>
                                        <p:tgtEl>
                                          <p:spTgt spid="66563">
                                            <p:txEl>
                                              <p:pRg st="2" end="2"/>
                                            </p:txEl>
                                          </p:spTgt>
                                        </p:tgtEl>
                                        <p:attrNameLst>
                                          <p:attrName>style.visibility</p:attrName>
                                        </p:attrNameLst>
                                      </p:cBhvr>
                                      <p:to>
                                        <p:strVal val="visible"/>
                                      </p:to>
                                    </p:set>
                                    <p:animEffect transition="in" filter="dissolve">
                                      <p:cBhvr>
                                        <p:cTn id="13" dur="500"/>
                                        <p:tgtEl>
                                          <p:spTgt spid="66563">
                                            <p:txEl>
                                              <p:pRg st="2" end="2"/>
                                            </p:txEl>
                                          </p:spTgt>
                                        </p:tgtEl>
                                      </p:cBhvr>
                                    </p:animEffect>
                                  </p:childTnLst>
                                </p:cTn>
                              </p:par>
                              <p:par>
                                <p:cTn id="14" presetID="9" presetClass="entr" presetSubtype="0" fill="hold" grpId="0" nodeType="withEffect">
                                  <p:stCondLst>
                                    <p:cond delay="1000"/>
                                  </p:stCondLst>
                                  <p:childTnLst>
                                    <p:set>
                                      <p:cBhvr>
                                        <p:cTn id="15" dur="1" fill="hold">
                                          <p:stCondLst>
                                            <p:cond delay="0"/>
                                          </p:stCondLst>
                                        </p:cTn>
                                        <p:tgtEl>
                                          <p:spTgt spid="66563">
                                            <p:txEl>
                                              <p:pRg st="3" end="3"/>
                                            </p:txEl>
                                          </p:spTgt>
                                        </p:tgtEl>
                                        <p:attrNameLst>
                                          <p:attrName>style.visibility</p:attrName>
                                        </p:attrNameLst>
                                      </p:cBhvr>
                                      <p:to>
                                        <p:strVal val="visible"/>
                                      </p:to>
                                    </p:set>
                                    <p:animEffect transition="in" filter="dissolve">
                                      <p:cBhvr>
                                        <p:cTn id="16" dur="500"/>
                                        <p:tgtEl>
                                          <p:spTgt spid="6656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6571">
                                            <p:txEl>
                                              <p:pRg st="0" end="0"/>
                                            </p:txEl>
                                          </p:spTgt>
                                        </p:tgtEl>
                                        <p:attrNameLst>
                                          <p:attrName>style.visibility</p:attrName>
                                        </p:attrNameLst>
                                      </p:cBhvr>
                                      <p:to>
                                        <p:strVal val="visible"/>
                                      </p:to>
                                    </p:set>
                                    <p:animEffect transition="in" filter="dissolve">
                                      <p:cBhvr>
                                        <p:cTn id="21" dur="500"/>
                                        <p:tgtEl>
                                          <p:spTgt spid="66571">
                                            <p:txEl>
                                              <p:pRg st="0" end="0"/>
                                            </p:txEl>
                                          </p:spTgt>
                                        </p:tgtEl>
                                      </p:cBhvr>
                                    </p:animEffect>
                                  </p:childTnLst>
                                </p:cTn>
                              </p:par>
                            </p:childTnLst>
                          </p:cTn>
                        </p:par>
                        <p:par>
                          <p:cTn id="22" fill="hold">
                            <p:stCondLst>
                              <p:cond delay="500"/>
                            </p:stCondLst>
                            <p:childTnLst>
                              <p:par>
                                <p:cTn id="23" presetID="2" presetClass="entr" presetSubtype="2" fill="hold" grpId="0" nodeType="afterEffect">
                                  <p:stCondLst>
                                    <p:cond delay="1000"/>
                                  </p:stCondLst>
                                  <p:childTnLst>
                                    <p:set>
                                      <p:cBhvr>
                                        <p:cTn id="24" dur="1" fill="hold">
                                          <p:stCondLst>
                                            <p:cond delay="0"/>
                                          </p:stCondLst>
                                        </p:cTn>
                                        <p:tgtEl>
                                          <p:spTgt spid="66564"/>
                                        </p:tgtEl>
                                        <p:attrNameLst>
                                          <p:attrName>style.visibility</p:attrName>
                                        </p:attrNameLst>
                                      </p:cBhvr>
                                      <p:to>
                                        <p:strVal val="visible"/>
                                      </p:to>
                                    </p:set>
                                    <p:anim calcmode="lin" valueType="num">
                                      <p:cBhvr additive="base">
                                        <p:cTn id="25" dur="500" fill="hold"/>
                                        <p:tgtEl>
                                          <p:spTgt spid="66564"/>
                                        </p:tgtEl>
                                        <p:attrNameLst>
                                          <p:attrName>ppt_x</p:attrName>
                                        </p:attrNameLst>
                                      </p:cBhvr>
                                      <p:tavLst>
                                        <p:tav tm="0">
                                          <p:val>
                                            <p:strVal val="1+#ppt_w/2"/>
                                          </p:val>
                                        </p:tav>
                                        <p:tav tm="100000">
                                          <p:val>
                                            <p:strVal val="#ppt_x"/>
                                          </p:val>
                                        </p:tav>
                                      </p:tavLst>
                                    </p:anim>
                                    <p:anim calcmode="lin" valueType="num">
                                      <p:cBhvr additive="base">
                                        <p:cTn id="26" dur="500" fill="hold"/>
                                        <p:tgtEl>
                                          <p:spTgt spid="66564"/>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2" presetClass="entr" presetSubtype="2" fill="hold" grpId="0" nodeType="afterEffect">
                                  <p:stCondLst>
                                    <p:cond delay="1500"/>
                                  </p:stCondLst>
                                  <p:childTnLst>
                                    <p:set>
                                      <p:cBhvr>
                                        <p:cTn id="29" dur="1" fill="hold">
                                          <p:stCondLst>
                                            <p:cond delay="0"/>
                                          </p:stCondLst>
                                        </p:cTn>
                                        <p:tgtEl>
                                          <p:spTgt spid="66565"/>
                                        </p:tgtEl>
                                        <p:attrNameLst>
                                          <p:attrName>style.visibility</p:attrName>
                                        </p:attrNameLst>
                                      </p:cBhvr>
                                      <p:to>
                                        <p:strVal val="visible"/>
                                      </p:to>
                                    </p:set>
                                    <p:anim calcmode="lin" valueType="num">
                                      <p:cBhvr additive="base">
                                        <p:cTn id="30" dur="500" fill="hold"/>
                                        <p:tgtEl>
                                          <p:spTgt spid="66565"/>
                                        </p:tgtEl>
                                        <p:attrNameLst>
                                          <p:attrName>ppt_x</p:attrName>
                                        </p:attrNameLst>
                                      </p:cBhvr>
                                      <p:tavLst>
                                        <p:tav tm="0">
                                          <p:val>
                                            <p:strVal val="1+#ppt_w/2"/>
                                          </p:val>
                                        </p:tav>
                                        <p:tav tm="100000">
                                          <p:val>
                                            <p:strVal val="#ppt_x"/>
                                          </p:val>
                                        </p:tav>
                                      </p:tavLst>
                                    </p:anim>
                                    <p:anim calcmode="lin" valueType="num">
                                      <p:cBhvr additive="base">
                                        <p:cTn id="31" dur="500" fill="hold"/>
                                        <p:tgtEl>
                                          <p:spTgt spid="66565"/>
                                        </p:tgtEl>
                                        <p:attrNameLst>
                                          <p:attrName>ppt_y</p:attrName>
                                        </p:attrNameLst>
                                      </p:cBhvr>
                                      <p:tavLst>
                                        <p:tav tm="0">
                                          <p:val>
                                            <p:strVal val="#ppt_y"/>
                                          </p:val>
                                        </p:tav>
                                        <p:tav tm="100000">
                                          <p:val>
                                            <p:strVal val="#ppt_y"/>
                                          </p:val>
                                        </p:tav>
                                      </p:tavLst>
                                    </p:anim>
                                  </p:childTnLst>
                                </p:cTn>
                              </p:par>
                            </p:childTnLst>
                          </p:cTn>
                        </p:par>
                        <p:par>
                          <p:cTn id="32" fill="hold">
                            <p:stCondLst>
                              <p:cond delay="4000"/>
                            </p:stCondLst>
                            <p:childTnLst>
                              <p:par>
                                <p:cTn id="33" presetID="2" presetClass="entr" presetSubtype="2" fill="hold" grpId="0" nodeType="afterEffect">
                                  <p:stCondLst>
                                    <p:cond delay="1500"/>
                                  </p:stCondLst>
                                  <p:childTnLst>
                                    <p:set>
                                      <p:cBhvr>
                                        <p:cTn id="34" dur="1" fill="hold">
                                          <p:stCondLst>
                                            <p:cond delay="0"/>
                                          </p:stCondLst>
                                        </p:cTn>
                                        <p:tgtEl>
                                          <p:spTgt spid="66566"/>
                                        </p:tgtEl>
                                        <p:attrNameLst>
                                          <p:attrName>style.visibility</p:attrName>
                                        </p:attrNameLst>
                                      </p:cBhvr>
                                      <p:to>
                                        <p:strVal val="visible"/>
                                      </p:to>
                                    </p:set>
                                    <p:anim calcmode="lin" valueType="num">
                                      <p:cBhvr additive="base">
                                        <p:cTn id="35" dur="500" fill="hold"/>
                                        <p:tgtEl>
                                          <p:spTgt spid="66566"/>
                                        </p:tgtEl>
                                        <p:attrNameLst>
                                          <p:attrName>ppt_x</p:attrName>
                                        </p:attrNameLst>
                                      </p:cBhvr>
                                      <p:tavLst>
                                        <p:tav tm="0">
                                          <p:val>
                                            <p:strVal val="1+#ppt_w/2"/>
                                          </p:val>
                                        </p:tav>
                                        <p:tav tm="100000">
                                          <p:val>
                                            <p:strVal val="#ppt_x"/>
                                          </p:val>
                                        </p:tav>
                                      </p:tavLst>
                                    </p:anim>
                                    <p:anim calcmode="lin" valueType="num">
                                      <p:cBhvr additive="base">
                                        <p:cTn id="36" dur="500" fill="hold"/>
                                        <p:tgtEl>
                                          <p:spTgt spid="66566"/>
                                        </p:tgtEl>
                                        <p:attrNameLst>
                                          <p:attrName>ppt_y</p:attrName>
                                        </p:attrNameLst>
                                      </p:cBhvr>
                                      <p:tavLst>
                                        <p:tav tm="0">
                                          <p:val>
                                            <p:strVal val="#ppt_y"/>
                                          </p:val>
                                        </p:tav>
                                        <p:tav tm="100000">
                                          <p:val>
                                            <p:strVal val="#ppt_y"/>
                                          </p:val>
                                        </p:tav>
                                      </p:tavLst>
                                    </p:anim>
                                  </p:childTnLst>
                                </p:cTn>
                              </p:par>
                            </p:childTnLst>
                          </p:cTn>
                        </p:par>
                        <p:par>
                          <p:cTn id="37" fill="hold">
                            <p:stCondLst>
                              <p:cond delay="6000"/>
                            </p:stCondLst>
                            <p:childTnLst>
                              <p:par>
                                <p:cTn id="38" presetID="2" presetClass="entr" presetSubtype="2" fill="hold" grpId="0" nodeType="afterEffect">
                                  <p:stCondLst>
                                    <p:cond delay="1500"/>
                                  </p:stCondLst>
                                  <p:childTnLst>
                                    <p:set>
                                      <p:cBhvr>
                                        <p:cTn id="39" dur="1" fill="hold">
                                          <p:stCondLst>
                                            <p:cond delay="0"/>
                                          </p:stCondLst>
                                        </p:cTn>
                                        <p:tgtEl>
                                          <p:spTgt spid="66567"/>
                                        </p:tgtEl>
                                        <p:attrNameLst>
                                          <p:attrName>style.visibility</p:attrName>
                                        </p:attrNameLst>
                                      </p:cBhvr>
                                      <p:to>
                                        <p:strVal val="visible"/>
                                      </p:to>
                                    </p:set>
                                    <p:anim calcmode="lin" valueType="num">
                                      <p:cBhvr additive="base">
                                        <p:cTn id="40" dur="500" fill="hold"/>
                                        <p:tgtEl>
                                          <p:spTgt spid="66567"/>
                                        </p:tgtEl>
                                        <p:attrNameLst>
                                          <p:attrName>ppt_x</p:attrName>
                                        </p:attrNameLst>
                                      </p:cBhvr>
                                      <p:tavLst>
                                        <p:tav tm="0">
                                          <p:val>
                                            <p:strVal val="1+#ppt_w/2"/>
                                          </p:val>
                                        </p:tav>
                                        <p:tav tm="100000">
                                          <p:val>
                                            <p:strVal val="#ppt_x"/>
                                          </p:val>
                                        </p:tav>
                                      </p:tavLst>
                                    </p:anim>
                                    <p:anim calcmode="lin" valueType="num">
                                      <p:cBhvr additive="base">
                                        <p:cTn id="41" dur="500" fill="hold"/>
                                        <p:tgtEl>
                                          <p:spTgt spid="66567"/>
                                        </p:tgtEl>
                                        <p:attrNameLst>
                                          <p:attrName>ppt_y</p:attrName>
                                        </p:attrNameLst>
                                      </p:cBhvr>
                                      <p:tavLst>
                                        <p:tav tm="0">
                                          <p:val>
                                            <p:strVal val="#ppt_y"/>
                                          </p:val>
                                        </p:tav>
                                        <p:tav tm="100000">
                                          <p:val>
                                            <p:strVal val="#ppt_y"/>
                                          </p:val>
                                        </p:tav>
                                      </p:tavLst>
                                    </p:anim>
                                  </p:childTnLst>
                                </p:cTn>
                              </p:par>
                            </p:childTnLst>
                          </p:cTn>
                        </p:par>
                        <p:par>
                          <p:cTn id="42" fill="hold">
                            <p:stCondLst>
                              <p:cond delay="8000"/>
                            </p:stCondLst>
                            <p:childTnLst>
                              <p:par>
                                <p:cTn id="43" presetID="2" presetClass="entr" presetSubtype="2" fill="hold" grpId="0" nodeType="afterEffect">
                                  <p:stCondLst>
                                    <p:cond delay="1500"/>
                                  </p:stCondLst>
                                  <p:childTnLst>
                                    <p:set>
                                      <p:cBhvr>
                                        <p:cTn id="44" dur="1" fill="hold">
                                          <p:stCondLst>
                                            <p:cond delay="0"/>
                                          </p:stCondLst>
                                        </p:cTn>
                                        <p:tgtEl>
                                          <p:spTgt spid="66568"/>
                                        </p:tgtEl>
                                        <p:attrNameLst>
                                          <p:attrName>style.visibility</p:attrName>
                                        </p:attrNameLst>
                                      </p:cBhvr>
                                      <p:to>
                                        <p:strVal val="visible"/>
                                      </p:to>
                                    </p:set>
                                    <p:anim calcmode="lin" valueType="num">
                                      <p:cBhvr additive="base">
                                        <p:cTn id="45" dur="500" fill="hold"/>
                                        <p:tgtEl>
                                          <p:spTgt spid="66568"/>
                                        </p:tgtEl>
                                        <p:attrNameLst>
                                          <p:attrName>ppt_x</p:attrName>
                                        </p:attrNameLst>
                                      </p:cBhvr>
                                      <p:tavLst>
                                        <p:tav tm="0">
                                          <p:val>
                                            <p:strVal val="1+#ppt_w/2"/>
                                          </p:val>
                                        </p:tav>
                                        <p:tav tm="100000">
                                          <p:val>
                                            <p:strVal val="#ppt_x"/>
                                          </p:val>
                                        </p:tav>
                                      </p:tavLst>
                                    </p:anim>
                                    <p:anim calcmode="lin" valueType="num">
                                      <p:cBhvr additive="base">
                                        <p:cTn id="46" dur="500" fill="hold"/>
                                        <p:tgtEl>
                                          <p:spTgt spid="665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67" grpId="0" animBg="1"/>
      <p:bldP spid="66566" grpId="0" animBg="1"/>
      <p:bldP spid="66565" grpId="0" animBg="1"/>
      <p:bldP spid="66563" grpId="0" build="p"/>
      <p:bldP spid="66571" grpId="0" build="p"/>
      <p:bldP spid="66564"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br>
              <a:rPr lang="en-US" dirty="0"/>
            </a:br>
            <a:r>
              <a:rPr lang="en-US" dirty="0"/>
              <a:t>Pipeline Organization </a:t>
            </a:r>
          </a:p>
        </p:txBody>
      </p:sp>
      <p:sp>
        <p:nvSpPr>
          <p:cNvPr id="65539" name="Rectangle 3"/>
          <p:cNvSpPr>
            <a:spLocks noGrp="1" noChangeArrowheads="1"/>
          </p:cNvSpPr>
          <p:nvPr>
            <p:ph type="body" idx="1"/>
          </p:nvPr>
        </p:nvSpPr>
        <p:spPr/>
        <p:txBody>
          <a:bodyPr>
            <a:normAutofit/>
          </a:bodyPr>
          <a:lstStyle/>
          <a:p>
            <a:pPr>
              <a:spcBef>
                <a:spcPct val="50000"/>
              </a:spcBef>
              <a:buFont typeface="Wingdings" panose="05000000000000000000" pitchFamily="2" charset="2"/>
              <a:buChar char="v"/>
            </a:pPr>
            <a:r>
              <a:rPr lang="en-US" sz="2400" dirty="0"/>
              <a:t>Pipeline flushed and refilled on branch,</a:t>
            </a:r>
          </a:p>
          <a:p>
            <a:pPr lvl="2">
              <a:buFont typeface="Wingdings" panose="05000000000000000000" pitchFamily="2" charset="2"/>
              <a:buChar char="ü"/>
            </a:pPr>
            <a:r>
              <a:rPr lang="en-US" sz="2400" dirty="0"/>
              <a:t>causing execution to slow down</a:t>
            </a:r>
          </a:p>
          <a:p>
            <a:pPr>
              <a:spcBef>
                <a:spcPct val="50000"/>
              </a:spcBef>
              <a:buFont typeface="Wingdings" panose="05000000000000000000" pitchFamily="2" charset="2"/>
              <a:buChar char="v"/>
            </a:pPr>
            <a:r>
              <a:rPr lang="en-US" sz="2400" dirty="0"/>
              <a:t>Special features in instruction set</a:t>
            </a:r>
          </a:p>
          <a:p>
            <a:pPr lvl="2">
              <a:buFont typeface="Wingdings" panose="05000000000000000000" pitchFamily="2" charset="2"/>
              <a:buChar char="ü"/>
            </a:pPr>
            <a:r>
              <a:rPr lang="en-US" sz="2400" dirty="0"/>
              <a:t> eliminate small jumps in code</a:t>
            </a:r>
          </a:p>
          <a:p>
            <a:pPr lvl="2">
              <a:buFont typeface="Wingdings" panose="05000000000000000000" pitchFamily="2" charset="2"/>
              <a:buChar char="ü"/>
            </a:pPr>
            <a:r>
              <a:rPr lang="en-US" sz="2400" dirty="0"/>
              <a:t>to obtain the best flow through pipeline</a:t>
            </a:r>
          </a:p>
        </p:txBody>
      </p:sp>
    </p:spTree>
    <p:extLst>
      <p:ext uri="{BB962C8B-B14F-4D97-AF65-F5344CB8AC3E}">
        <p14:creationId xmlns:p14="http://schemas.microsoft.com/office/powerpoint/2010/main" val="224844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randombar(horizontal)">
                                      <p:cBhvr>
                                        <p:cTn id="7" dur="1000"/>
                                        <p:tgtEl>
                                          <p:spTgt spid="65539">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5539">
                                            <p:txEl>
                                              <p:pRg st="1" end="1"/>
                                            </p:txEl>
                                          </p:spTgt>
                                        </p:tgtEl>
                                        <p:attrNameLst>
                                          <p:attrName>style.visibility</p:attrName>
                                        </p:attrNameLst>
                                      </p:cBhvr>
                                      <p:to>
                                        <p:strVal val="visible"/>
                                      </p:to>
                                    </p:set>
                                    <p:animEffect transition="in" filter="randombar(horizontal)">
                                      <p:cBhvr>
                                        <p:cTn id="10" dur="1000"/>
                                        <p:tgtEl>
                                          <p:spTgt spid="655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animEffect transition="in" filter="randombar(horizontal)">
                                      <p:cBhvr>
                                        <p:cTn id="15" dur="1000"/>
                                        <p:tgtEl>
                                          <p:spTgt spid="65539">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5539">
                                            <p:txEl>
                                              <p:pRg st="3" end="3"/>
                                            </p:txEl>
                                          </p:spTgt>
                                        </p:tgtEl>
                                        <p:attrNameLst>
                                          <p:attrName>style.visibility</p:attrName>
                                        </p:attrNameLst>
                                      </p:cBhvr>
                                      <p:to>
                                        <p:strVal val="visible"/>
                                      </p:to>
                                    </p:set>
                                    <p:animEffect transition="in" filter="randombar(horizontal)">
                                      <p:cBhvr>
                                        <p:cTn id="18" dur="1000"/>
                                        <p:tgtEl>
                                          <p:spTgt spid="65539">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65539">
                                            <p:txEl>
                                              <p:pRg st="4" end="4"/>
                                            </p:txEl>
                                          </p:spTgt>
                                        </p:tgtEl>
                                        <p:attrNameLst>
                                          <p:attrName>style.visibility</p:attrName>
                                        </p:attrNameLst>
                                      </p:cBhvr>
                                      <p:to>
                                        <p:strVal val="visible"/>
                                      </p:to>
                                    </p:set>
                                    <p:animEffect transition="in" filter="randombar(horizontal)">
                                      <p:cBhvr>
                                        <p:cTn id="21" dur="1000"/>
                                        <p:tgtEl>
                                          <p:spTgt spid="655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7508" t="7093" r="24676" b="7788"/>
          <a:stretch/>
        </p:blipFill>
        <p:spPr>
          <a:xfrm>
            <a:off x="3831772" y="-11497"/>
            <a:ext cx="7112000" cy="6869498"/>
          </a:xfrm>
          <a:prstGeom prst="rect">
            <a:avLst/>
          </a:prstGeom>
        </p:spPr>
      </p:pic>
    </p:spTree>
    <p:extLst>
      <p:ext uri="{BB962C8B-B14F-4D97-AF65-F5344CB8AC3E}">
        <p14:creationId xmlns:p14="http://schemas.microsoft.com/office/powerpoint/2010/main" val="3697040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ABBF-22F8-4855-BD75-8A2D381FF524}"/>
              </a:ext>
            </a:extLst>
          </p:cNvPr>
          <p:cNvSpPr>
            <a:spLocks noGrp="1"/>
          </p:cNvSpPr>
          <p:nvPr>
            <p:ph type="title"/>
          </p:nvPr>
        </p:nvSpPr>
        <p:spPr/>
        <p:txBody>
          <a:bodyPr/>
          <a:lstStyle/>
          <a:p>
            <a:br>
              <a:rPr lang="en-US" dirty="0"/>
            </a:br>
            <a:r>
              <a:rPr lang="en-US" dirty="0"/>
              <a:t>Thank You!</a:t>
            </a:r>
            <a:endParaRPr lang="en-IN" dirty="0"/>
          </a:p>
        </p:txBody>
      </p:sp>
      <p:sp>
        <p:nvSpPr>
          <p:cNvPr id="3" name="Title 1">
            <a:extLst>
              <a:ext uri="{FF2B5EF4-FFF2-40B4-BE49-F238E27FC236}">
                <a16:creationId xmlns:a16="http://schemas.microsoft.com/office/drawing/2014/main" id="{4FF03434-24CC-44F4-BFE5-EC914E30004F}"/>
              </a:ext>
            </a:extLst>
          </p:cNvPr>
          <p:cNvSpPr txBox="1">
            <a:spLocks/>
          </p:cNvSpPr>
          <p:nvPr/>
        </p:nvSpPr>
        <p:spPr>
          <a:xfrm>
            <a:off x="354563" y="2147960"/>
            <a:ext cx="11569959" cy="4141695"/>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IN" b="1" dirty="0"/>
              <a:t>References:</a:t>
            </a:r>
          </a:p>
          <a:p>
            <a:endParaRPr lang="en-IN" b="1" dirty="0"/>
          </a:p>
          <a:p>
            <a:pPr marL="514350" indent="-514350">
              <a:buFont typeface="+mj-lt"/>
              <a:buAutoNum type="arabicParenR"/>
            </a:pPr>
            <a:r>
              <a:rPr lang="en-IN" sz="3500" dirty="0">
                <a:solidFill>
                  <a:schemeClr val="tx2"/>
                </a:solidFill>
              </a:rPr>
              <a:t>Text books: Steve </a:t>
            </a:r>
            <a:r>
              <a:rPr lang="en-IN" sz="3500" dirty="0" err="1">
                <a:solidFill>
                  <a:schemeClr val="tx2"/>
                </a:solidFill>
              </a:rPr>
              <a:t>Furber</a:t>
            </a:r>
            <a:r>
              <a:rPr lang="en-IN" sz="3500" dirty="0">
                <a:solidFill>
                  <a:schemeClr val="tx2"/>
                </a:solidFill>
              </a:rPr>
              <a:t>, ARM System On Chip Architecture, Addison Wesley, 2000</a:t>
            </a:r>
          </a:p>
          <a:p>
            <a:pPr marL="514350" indent="-514350">
              <a:buFont typeface="+mj-lt"/>
              <a:buAutoNum type="arabicParenR"/>
            </a:pPr>
            <a:r>
              <a:rPr lang="en-IN" sz="3500" dirty="0">
                <a:solidFill>
                  <a:schemeClr val="tx2"/>
                </a:solidFill>
              </a:rPr>
              <a:t>https://youtu.be/3OmyM4zuQw?list=PLbRMhDVUMngcJu5oUhgpgYqtOn7DmSfuU</a:t>
            </a:r>
          </a:p>
          <a:p>
            <a:pPr marL="514350" indent="-514350">
              <a:buFont typeface="+mj-lt"/>
              <a:buAutoNum type="arabicParenR"/>
            </a:pPr>
            <a:r>
              <a:rPr lang="en-IN" sz="3500" dirty="0">
                <a:solidFill>
                  <a:schemeClr val="tx2"/>
                </a:solidFill>
              </a:rPr>
              <a:t>https://youtu.be/CuuIBvHrvtA?list=PLbRMhDVUMngcJu5oUhgpgYqtOn7DmSfuU</a:t>
            </a:r>
          </a:p>
          <a:p>
            <a:pPr marL="514350" indent="-514350">
              <a:buFont typeface="+mj-lt"/>
              <a:buAutoNum type="arabicParenR"/>
            </a:pPr>
            <a:r>
              <a:rPr lang="en-IN" sz="3500" dirty="0">
                <a:solidFill>
                  <a:schemeClr val="tx2"/>
                </a:solidFill>
              </a:rPr>
              <a:t>https://youtu.be/2RDtt8bysZE?list=PLbRMhDVUMngcJu5oUhgpgYqtOn7DmSfuU</a:t>
            </a:r>
          </a:p>
          <a:p>
            <a:pPr marL="514350" indent="-514350">
              <a:buFont typeface="+mj-lt"/>
              <a:buAutoNum type="arabicParenR"/>
            </a:pPr>
            <a:r>
              <a:rPr lang="en-IN" sz="3500" dirty="0">
                <a:solidFill>
                  <a:schemeClr val="tx2"/>
                </a:solidFill>
              </a:rPr>
              <a:t>Lyla </a:t>
            </a:r>
            <a:r>
              <a:rPr lang="en-IN" sz="3500" dirty="0" err="1">
                <a:solidFill>
                  <a:schemeClr val="tx2"/>
                </a:solidFill>
              </a:rPr>
              <a:t>B.Das</a:t>
            </a:r>
            <a:r>
              <a:rPr lang="en-IN" sz="3500" dirty="0">
                <a:solidFill>
                  <a:schemeClr val="tx2"/>
                </a:solidFill>
              </a:rPr>
              <a:t>, Embedded Systems an Integrated Approach, Pearson</a:t>
            </a:r>
          </a:p>
          <a:p>
            <a:pPr marL="514350" indent="-514350">
              <a:buFont typeface="+mj-lt"/>
              <a:buAutoNum type="arabicParenR"/>
            </a:pPr>
            <a:r>
              <a:rPr lang="en-IN" sz="3500" dirty="0">
                <a:solidFill>
                  <a:schemeClr val="tx2"/>
                </a:solidFill>
              </a:rPr>
              <a:t>https://www.makeuseof.com/tag/what-is-an-arm-processor/</a:t>
            </a:r>
          </a:p>
          <a:p>
            <a:pPr marL="514350" indent="-514350">
              <a:buFont typeface="+mj-lt"/>
              <a:buAutoNum type="arabicParenR"/>
            </a:pPr>
            <a:r>
              <a:rPr lang="en-IN" sz="3500" dirty="0">
                <a:solidFill>
                  <a:schemeClr val="tx2"/>
                </a:solidFill>
              </a:rPr>
              <a:t>https://en.wikipedia.org/wiki/ARM_architecture</a:t>
            </a:r>
          </a:p>
          <a:p>
            <a:pPr marL="514350" indent="-514350">
              <a:buFont typeface="+mj-lt"/>
              <a:buAutoNum type="arabicParenR"/>
            </a:pPr>
            <a:r>
              <a:rPr lang="en-IN" sz="3500" dirty="0">
                <a:solidFill>
                  <a:schemeClr val="tx2"/>
                </a:solidFill>
              </a:rPr>
              <a:t>https://www.watelectronics.com/arm-processor-architecture-working/</a:t>
            </a:r>
          </a:p>
          <a:p>
            <a:endParaRPr lang="en-IN" dirty="0"/>
          </a:p>
        </p:txBody>
      </p:sp>
    </p:spTree>
    <p:extLst>
      <p:ext uri="{BB962C8B-B14F-4D97-AF65-F5344CB8AC3E}">
        <p14:creationId xmlns:p14="http://schemas.microsoft.com/office/powerpoint/2010/main" val="1697905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46038" y="6459538"/>
            <a:ext cx="2743200" cy="365125"/>
          </a:xfrm>
        </p:spPr>
        <p:txBody>
          <a:bodyPr/>
          <a:lstStyle/>
          <a:p>
            <a:pPr>
              <a:defRPr/>
            </a:pPr>
            <a:fld id="{B7EFEBF6-932A-41C0-A74B-E11E1A23FF83}" type="datetime1">
              <a:rPr lang="en-US"/>
              <a:pPr>
                <a:defRPr/>
              </a:pPr>
              <a:t>9/19/2021</a:t>
            </a:fld>
            <a:endParaRPr lang="en-US" dirty="0"/>
          </a:p>
        </p:txBody>
      </p:sp>
      <p:pic>
        <p:nvPicPr>
          <p:cNvPr id="15365" name="table"/>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630072" y="620713"/>
            <a:ext cx="6353175" cy="1976437"/>
          </a:xfrm>
        </p:spPr>
      </p:pic>
      <p:pic>
        <p:nvPicPr>
          <p:cNvPr id="15366"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0304" y="888730"/>
            <a:ext cx="3181414" cy="106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Content Placeholder 2"/>
          <p:cNvSpPr>
            <a:spLocks noGrp="1"/>
          </p:cNvSpPr>
          <p:nvPr/>
        </p:nvSpPr>
        <p:spPr bwMode="auto">
          <a:xfrm>
            <a:off x="1555427" y="2493621"/>
            <a:ext cx="7628229" cy="32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20000"/>
              </a:spcBef>
            </a:pPr>
            <a:r>
              <a:rPr lang="en-US" altLang="en-US" sz="2000" dirty="0"/>
              <a:t>Ex. Represent the String </a:t>
            </a:r>
          </a:p>
          <a:p>
            <a:pPr algn="ctr" eaLnBrk="1" hangingPunct="1">
              <a:lnSpc>
                <a:spcPct val="100000"/>
              </a:lnSpc>
              <a:spcBef>
                <a:spcPct val="20000"/>
              </a:spcBef>
              <a:buFont typeface="Arial" panose="020B0604020202020204" pitchFamily="34" charset="0"/>
              <a:buNone/>
            </a:pPr>
            <a:r>
              <a:rPr lang="en-US" altLang="en-US" sz="3200" dirty="0"/>
              <a:t>APPLE</a:t>
            </a:r>
          </a:p>
          <a:p>
            <a:pPr lvl="1" eaLnBrk="1" hangingPunct="1">
              <a:lnSpc>
                <a:spcPct val="100000"/>
              </a:lnSpc>
              <a:spcBef>
                <a:spcPct val="20000"/>
              </a:spcBef>
              <a:buFont typeface="Arial" panose="020B0604020202020204" pitchFamily="34" charset="0"/>
              <a:buNone/>
            </a:pPr>
            <a:endParaRPr lang="en-US" altLang="en-US" sz="1800" dirty="0"/>
          </a:p>
        </p:txBody>
      </p:sp>
      <p:pic>
        <p:nvPicPr>
          <p:cNvPr id="15368" name="table"/>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3574" y="3395663"/>
            <a:ext cx="792480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wpdocs\Julie\Org&amp;Arch\Ch5\PPT\5-1.TIF"/>
          <p:cNvPicPr>
            <a:picLocks noChangeAspect="1" noChangeArrowheads="1"/>
          </p:cNvPicPr>
          <p:nvPr/>
        </p:nvPicPr>
        <p:blipFill>
          <a:blip r:embed="rId5" cstate="print"/>
          <a:srcRect/>
          <a:stretch>
            <a:fillRect/>
          </a:stretch>
        </p:blipFill>
        <p:spPr bwMode="auto">
          <a:xfrm>
            <a:off x="1962633" y="5041900"/>
            <a:ext cx="7924800" cy="1282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301513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a:t>Contd.,</a:t>
            </a:r>
          </a:p>
        </p:txBody>
      </p:sp>
      <p:sp>
        <p:nvSpPr>
          <p:cNvPr id="16387" name="Content Placeholder 2"/>
          <p:cNvSpPr>
            <a:spLocks noGrp="1"/>
          </p:cNvSpPr>
          <p:nvPr>
            <p:ph idx="1"/>
          </p:nvPr>
        </p:nvSpPr>
        <p:spPr/>
        <p:txBody>
          <a:bodyPr>
            <a:normAutofit lnSpcReduction="10000"/>
          </a:bodyPr>
          <a:lstStyle/>
          <a:p>
            <a:pPr eaLnBrk="1" hangingPunct="1"/>
            <a:r>
              <a:rPr lang="en-US" altLang="en-US" dirty="0"/>
              <a:t>Why is endianness so important? </a:t>
            </a:r>
          </a:p>
          <a:p>
            <a:pPr lvl="1" eaLnBrk="1" hangingPunct="1"/>
            <a:r>
              <a:rPr lang="en-US" altLang="en-US" dirty="0"/>
              <a:t>Suppose you are storing int values to a file, then you send the file to a machine which uses the opposite endianness and read in the value. </a:t>
            </a:r>
          </a:p>
          <a:p>
            <a:pPr lvl="1" eaLnBrk="1" hangingPunct="1"/>
            <a:r>
              <a:rPr lang="en-US" altLang="en-US" dirty="0"/>
              <a:t>You'll run into problems because of endianness. You'll read in reversed values that won't make sense.</a:t>
            </a:r>
          </a:p>
          <a:p>
            <a:pPr eaLnBrk="1" hangingPunct="1"/>
            <a:r>
              <a:rPr lang="en-US" altLang="en-US" dirty="0"/>
              <a:t>Endianness is also a big issue when sending numbers over the network. </a:t>
            </a:r>
          </a:p>
          <a:p>
            <a:pPr lvl="1" eaLnBrk="1" hangingPunct="1"/>
            <a:r>
              <a:rPr lang="en-US" altLang="en-US" dirty="0"/>
              <a:t>Again, if you send a value from a machine of one endianness to a machine of the opposite endianness, you'll have problems. </a:t>
            </a:r>
          </a:p>
          <a:p>
            <a:pPr lvl="1" eaLnBrk="1" hangingPunct="1"/>
            <a:r>
              <a:rPr lang="en-US" altLang="en-US" dirty="0"/>
              <a:t>This is even worse over the network, because you might not be able to determine the endianness of the machine that sent you the data.</a:t>
            </a:r>
          </a:p>
          <a:p>
            <a:pPr eaLnBrk="1" hangingPunct="1"/>
            <a:endParaRPr lang="en-US" altLang="en-US" dirty="0"/>
          </a:p>
        </p:txBody>
      </p:sp>
      <p:sp>
        <p:nvSpPr>
          <p:cNvPr id="4" name="Date Placeholder 3"/>
          <p:cNvSpPr>
            <a:spLocks noGrp="1"/>
          </p:cNvSpPr>
          <p:nvPr>
            <p:ph type="dt" sz="quarter" idx="10"/>
          </p:nvPr>
        </p:nvSpPr>
        <p:spPr/>
        <p:txBody>
          <a:bodyPr/>
          <a:lstStyle/>
          <a:p>
            <a:pPr>
              <a:defRPr/>
            </a:pPr>
            <a:fld id="{4401AE39-5E68-4750-A958-BACAF99F5A64}"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3201407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dirty="0"/>
              <a:t>Contd.,</a:t>
            </a:r>
          </a:p>
        </p:txBody>
      </p:sp>
      <p:sp>
        <p:nvSpPr>
          <p:cNvPr id="17411" name="Content Placeholder 2"/>
          <p:cNvSpPr>
            <a:spLocks noGrp="1"/>
          </p:cNvSpPr>
          <p:nvPr>
            <p:ph idx="1"/>
          </p:nvPr>
        </p:nvSpPr>
        <p:spPr/>
        <p:txBody>
          <a:bodyPr/>
          <a:lstStyle/>
          <a:p>
            <a:pPr eaLnBrk="1" hangingPunct="1"/>
            <a:r>
              <a:rPr lang="en-US" altLang="en-US"/>
              <a:t>Where does this term "endian" come from? Jonathan Swift was a satirist (he poked fun at society through his writings).</a:t>
            </a:r>
          </a:p>
          <a:p>
            <a:pPr eaLnBrk="1" hangingPunct="1"/>
            <a:r>
              <a:rPr lang="en-US" altLang="en-US"/>
              <a:t> His most famous book is "Gulliver's Travels", and he talks about how certain people prefer to eat their hard boiled eggs from the little end first (thus, little endian), while others prefer to eat from the big end (thus, big endians) and how this lead to various wars.</a:t>
            </a:r>
          </a:p>
        </p:txBody>
      </p:sp>
      <p:sp>
        <p:nvSpPr>
          <p:cNvPr id="4" name="Date Placeholder 3"/>
          <p:cNvSpPr>
            <a:spLocks noGrp="1"/>
          </p:cNvSpPr>
          <p:nvPr>
            <p:ph type="dt" sz="quarter" idx="10"/>
          </p:nvPr>
        </p:nvSpPr>
        <p:spPr/>
        <p:txBody>
          <a:bodyPr/>
          <a:lstStyle/>
          <a:p>
            <a:pPr>
              <a:defRPr/>
            </a:pPr>
            <a:fld id="{3CC4F616-5851-4A8E-8682-59EA393B0EA8}"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Tree>
    <p:extLst>
      <p:ext uri="{BB962C8B-B14F-4D97-AF65-F5344CB8AC3E}">
        <p14:creationId xmlns:p14="http://schemas.microsoft.com/office/powerpoint/2010/main" val="3262795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a:xfrm>
            <a:off x="2332653" y="2415150"/>
            <a:ext cx="9140606" cy="3659079"/>
          </a:xfrm>
        </p:spPr>
        <p:txBody>
          <a:bodyPr/>
          <a:lstStyle/>
          <a:p>
            <a:pPr eaLnBrk="1" hangingPunct="1"/>
            <a:r>
              <a:rPr lang="en-US" altLang="en-US" dirty="0" err="1"/>
              <a:t>Endianness</a:t>
            </a:r>
            <a:r>
              <a:rPr lang="en-US" altLang="en-US" dirty="0"/>
              <a:t> only makes sense when you want to break a large value (such as a word) into several small ones. </a:t>
            </a:r>
          </a:p>
          <a:p>
            <a:pPr lvl="1" eaLnBrk="1" hangingPunct="1"/>
            <a:r>
              <a:rPr lang="en-US" altLang="en-US" dirty="0"/>
              <a:t>You must decide on an order to place it in memory. However, if you have a 32 bit register storing a 32 bit value, it makes no sense to talk about </a:t>
            </a:r>
            <a:r>
              <a:rPr lang="en-US" altLang="en-US" dirty="0" err="1"/>
              <a:t>endianness</a:t>
            </a:r>
            <a:r>
              <a:rPr lang="en-US" altLang="en-US" dirty="0"/>
              <a:t>. </a:t>
            </a:r>
          </a:p>
          <a:p>
            <a:pPr lvl="1" eaLnBrk="1" hangingPunct="1"/>
            <a:r>
              <a:rPr lang="en-US" altLang="en-US" dirty="0"/>
              <a:t>The register is </a:t>
            </a:r>
            <a:r>
              <a:rPr lang="en-US" altLang="en-US" i="1" dirty="0"/>
              <a:t>neither</a:t>
            </a:r>
            <a:r>
              <a:rPr lang="en-US" altLang="en-US" dirty="0"/>
              <a:t> big </a:t>
            </a:r>
            <a:r>
              <a:rPr lang="en-US" altLang="en-US" dirty="0" err="1"/>
              <a:t>endian</a:t>
            </a:r>
            <a:r>
              <a:rPr lang="en-US" altLang="en-US" dirty="0"/>
              <a:t> </a:t>
            </a:r>
            <a:r>
              <a:rPr lang="en-US" altLang="en-US" i="1" dirty="0"/>
              <a:t>nor</a:t>
            </a:r>
            <a:r>
              <a:rPr lang="en-US" altLang="en-US" dirty="0"/>
              <a:t> little </a:t>
            </a:r>
            <a:r>
              <a:rPr lang="en-US" altLang="en-US" dirty="0" err="1"/>
              <a:t>endian</a:t>
            </a:r>
            <a:r>
              <a:rPr lang="en-US" altLang="en-US" dirty="0"/>
              <a:t>. It's just a register holding a 32 bit value. </a:t>
            </a:r>
          </a:p>
          <a:p>
            <a:pPr lvl="1" eaLnBrk="1" hangingPunct="1"/>
            <a:r>
              <a:rPr lang="en-US" altLang="en-US" dirty="0"/>
              <a:t>The rightmost bit is the least significant bit, and the leftmost bit is the most significant bit.</a:t>
            </a:r>
          </a:p>
          <a:p>
            <a:pPr eaLnBrk="1" hangingPunct="1"/>
            <a:endParaRPr lang="en-US" altLang="en-US" dirty="0"/>
          </a:p>
        </p:txBody>
      </p:sp>
      <p:sp>
        <p:nvSpPr>
          <p:cNvPr id="4" name="Date Placeholder 3"/>
          <p:cNvSpPr>
            <a:spLocks noGrp="1"/>
          </p:cNvSpPr>
          <p:nvPr>
            <p:ph type="dt" sz="quarter" idx="10"/>
          </p:nvPr>
        </p:nvSpPr>
        <p:spPr/>
        <p:txBody>
          <a:bodyPr/>
          <a:lstStyle/>
          <a:p>
            <a:pPr>
              <a:defRPr/>
            </a:pPr>
            <a:fld id="{B32D54AB-5268-494D-AB4E-C8ED3411B5D7}" type="datetime1">
              <a:rPr lang="en-US"/>
              <a:pPr>
                <a:defRPr/>
              </a:pPr>
              <a:t>9/19/2021</a:t>
            </a:fld>
            <a:endParaRPr lang="en-US"/>
          </a:p>
        </p:txBody>
      </p:sp>
      <p:sp>
        <p:nvSpPr>
          <p:cNvPr id="2" name="Footer Placeholder 1"/>
          <p:cNvSpPr>
            <a:spLocks noGrp="1"/>
          </p:cNvSpPr>
          <p:nvPr>
            <p:ph type="ftr" sz="quarter" idx="11"/>
          </p:nvPr>
        </p:nvSpPr>
        <p:spPr/>
        <p:txBody>
          <a:bodyPr/>
          <a:lstStyle/>
          <a:p>
            <a:pPr>
              <a:defRPr/>
            </a:pPr>
            <a:r>
              <a:rPr lang="en-US"/>
              <a:t>Embedded Systems</a:t>
            </a:r>
          </a:p>
        </p:txBody>
      </p:sp>
      <p:sp>
        <p:nvSpPr>
          <p:cNvPr id="10" name="Title 1">
            <a:extLst>
              <a:ext uri="{FF2B5EF4-FFF2-40B4-BE49-F238E27FC236}">
                <a16:creationId xmlns:a16="http://schemas.microsoft.com/office/drawing/2014/main" id="{8984A906-CDBD-4854-8BF1-0A6C5895C9D6}"/>
              </a:ext>
            </a:extLst>
          </p:cNvPr>
          <p:cNvSpPr txBox="1">
            <a:spLocks/>
          </p:cNvSpPr>
          <p:nvPr/>
        </p:nvSpPr>
        <p:spPr>
          <a:xfrm>
            <a:off x="3086100" y="720745"/>
            <a:ext cx="8770571" cy="1560716"/>
          </a:xfrm>
          <a:prstGeom prst="rect">
            <a:avLst/>
          </a:prstGeom>
        </p:spPr>
        <p:txBody>
          <a:bodyPr vert="horz" lIns="91440" tIns="45720" rIns="91440" bIns="45720" rtlCol="0" anchor="t">
            <a:normAutofit/>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altLang="en-US"/>
              <a:t>Contd.,</a:t>
            </a:r>
            <a:endParaRPr lang="en-US" altLang="en-US" dirty="0"/>
          </a:p>
        </p:txBody>
      </p:sp>
    </p:spTree>
    <p:extLst>
      <p:ext uri="{BB962C8B-B14F-4D97-AF65-F5344CB8AC3E}">
        <p14:creationId xmlns:p14="http://schemas.microsoft.com/office/powerpoint/2010/main" val="1932244129"/>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25843EC68C6B4092AF615701677C69" ma:contentTypeVersion="2" ma:contentTypeDescription="Create a new document." ma:contentTypeScope="" ma:versionID="5f99d53c7b39ab74758c2e2faf2cfe70">
  <xsd:schema xmlns:xsd="http://www.w3.org/2001/XMLSchema" xmlns:xs="http://www.w3.org/2001/XMLSchema" xmlns:p="http://schemas.microsoft.com/office/2006/metadata/properties" xmlns:ns2="c90fe2fb-20ec-474e-a4aa-cc7350ed3e58" targetNamespace="http://schemas.microsoft.com/office/2006/metadata/properties" ma:root="true" ma:fieldsID="4368381ddfcb2db94a3f6e03af18992a" ns2:_="">
    <xsd:import namespace="c90fe2fb-20ec-474e-a4aa-cc7350ed3e5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0fe2fb-20ec-474e-a4aa-cc7350ed3e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C5E8E4-6E92-45ED-BF12-ACD203AD4981}">
  <ds:schemaRefs>
    <ds:schemaRef ds:uri="http://schemas.microsoft.com/sharepoint/v3/contenttype/forms"/>
  </ds:schemaRefs>
</ds:datastoreItem>
</file>

<file path=customXml/itemProps2.xml><?xml version="1.0" encoding="utf-8"?>
<ds:datastoreItem xmlns:ds="http://schemas.openxmlformats.org/officeDocument/2006/customXml" ds:itemID="{B4A7FECA-B231-4160-9C22-94122EF5B1F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242B69E-6142-49F6-B9D3-A99035CC44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0fe2fb-20ec-474e-a4aa-cc7350ed3e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10441</TotalTime>
  <Words>2151</Words>
  <Application>Microsoft Office PowerPoint</Application>
  <PresentationFormat>Widescreen</PresentationFormat>
  <Paragraphs>248</Paragraphs>
  <Slides>53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Century Schoolbook</vt:lpstr>
      <vt:lpstr>Corbel</vt:lpstr>
      <vt:lpstr>Courier New</vt:lpstr>
      <vt:lpstr>Gill Sans MT</vt:lpstr>
      <vt:lpstr>TimesNewRomanPSMT</vt:lpstr>
      <vt:lpstr>Verdana</vt:lpstr>
      <vt:lpstr>Wingdings</vt:lpstr>
      <vt:lpstr>Feathered</vt:lpstr>
      <vt:lpstr>ARM Organization &amp; Implementation </vt:lpstr>
      <vt:lpstr>PowerPoint Presentation</vt:lpstr>
      <vt:lpstr>PowerPoint Presentation</vt:lpstr>
      <vt:lpstr>PowerPoint Presentation</vt:lpstr>
      <vt:lpstr>Byte Ordering</vt:lpstr>
      <vt:lpstr>PowerPoint Presentation</vt:lpstr>
      <vt:lpstr>Contd.,</vt:lpstr>
      <vt:lpstr>Contd.,</vt:lpstr>
      <vt:lpstr>PowerPoint Presentation</vt:lpstr>
      <vt:lpstr>PowerPoint Presentation</vt:lpstr>
      <vt:lpstr>Contd.,</vt:lpstr>
      <vt:lpstr>Organization Vs. Architecture</vt:lpstr>
      <vt:lpstr>Organization Vs. Architecture</vt:lpstr>
      <vt:lpstr>ARM Architecture </vt:lpstr>
      <vt:lpstr>The Key To ARM Is RISC </vt:lpstr>
      <vt:lpstr>Contd.,  An Example..  Multiplying two numbers in memory</vt:lpstr>
      <vt:lpstr>Contd., THE CISC APPROACH</vt:lpstr>
      <vt:lpstr>Summarize…</vt:lpstr>
      <vt:lpstr>ARM’s Business Is Different  </vt:lpstr>
      <vt:lpstr>PowerPoint Presentation</vt:lpstr>
      <vt:lpstr>What is a computer system?</vt:lpstr>
      <vt:lpstr>Instruction Set Architecture</vt:lpstr>
      <vt:lpstr>What is an instruction?</vt:lpstr>
      <vt:lpstr>What do instructions provide?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Pipeline Organization</vt:lpstr>
      <vt:lpstr>PowerPoint Presentation</vt:lpstr>
      <vt:lpstr>PowerPoint Presentation</vt:lpstr>
      <vt:lpstr>PowerPoint Presentation</vt:lpstr>
      <vt:lpstr>3-Stage Pipeline</vt:lpstr>
      <vt:lpstr>PowerPoint Presentation</vt:lpstr>
      <vt:lpstr> </vt:lpstr>
      <vt:lpstr>Pipeline Organization </vt:lpstr>
      <vt:lpstr>STAGES:</vt:lpstr>
      <vt:lpstr>PowerPoint Presentation</vt:lpstr>
      <vt:lpstr>PowerPoint Presentation</vt:lpstr>
      <vt:lpstr>3-stage Pipeline ARM</vt:lpstr>
      <vt:lpstr>PowerPoint Presentation</vt:lpstr>
      <vt:lpstr>PowerPoint Presentation</vt:lpstr>
      <vt:lpstr>PowerPoint Presentation</vt:lpstr>
      <vt:lpstr>Five stage Pipelining</vt:lpstr>
      <vt:lpstr> Pipeline Organization</vt:lpstr>
      <vt:lpstr> Pipeline Organization </vt:lpstr>
      <vt:lpstr>PowerPoint Presentation</vt:lpstr>
      <vt:lpstr> Thank You!</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Prakash Halande</dc:creator>
  <cp:lastModifiedBy>S Abhishek Abhi</cp:lastModifiedBy>
  <cp:revision>43</cp:revision>
  <dcterms:created xsi:type="dcterms:W3CDTF">2021-07-31T18:24:38Z</dcterms:created>
  <dcterms:modified xsi:type="dcterms:W3CDTF">2021-09-19T10:34:21Z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0x010100FA25843EC68C6B4092AF615701677C69</vt:lpwstr>
  </property>
</Properties>
</file>